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ileron Regular" pitchFamily="2" charset="77"/>
      <p:regular r:id="rId24"/>
    </p:embeddedFont>
    <p:embeddedFont>
      <p:font typeface="Aileron Regular Bold" pitchFamily="2" charset="77"/>
      <p:regular r:id="rId25"/>
      <p:bold r:id="rId26"/>
    </p:embeddedFont>
    <p:embeddedFont>
      <p:font typeface="Aileron Regular Bold Italics" pitchFamily="2" charset="77"/>
      <p:regular r:id="rId27"/>
      <p:bold r:id="rId28"/>
      <p:italic r:id="rId29"/>
      <p:boldItalic r:id="rId30"/>
    </p:embeddedFont>
    <p:embeddedFont>
      <p:font typeface="Aileron Regular Italics" pitchFamily="2" charset="77"/>
      <p:regular r:id="rId31"/>
      <p:italic r:id="rId32"/>
    </p:embeddedFont>
    <p:embeddedFont>
      <p:font typeface="Aileron Thin" pitchFamily="2" charset="77"/>
      <p:regular r:id="rId33"/>
    </p:embeddedFont>
    <p:embeddedFont>
      <p:font typeface="Aileron Thin Bold" pitchFamily="2" charset="77"/>
      <p:regular r:id="rId34"/>
    </p:embeddedFont>
    <p:embeddedFont>
      <p:font typeface="Aileron Thin Bold Italics" pitchFamily="2" charset="77"/>
      <p:regular r:id="rId35"/>
      <p:italic r:id="rId36"/>
    </p:embeddedFont>
    <p:embeddedFont>
      <p:font typeface="Aileron Thin Italics" pitchFamily="2" charset="77"/>
      <p:regular r:id="rId37"/>
      <p: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nva Sans" panose="020B0503030501040103" pitchFamily="34" charset="0"/>
      <p:regular r:id="rId43"/>
    </p:embeddedFont>
    <p:embeddedFont>
      <p:font typeface="Canva Sans Bold" panose="020B0803030501040103" pitchFamily="34" charset="0"/>
      <p:regular r:id="rId44"/>
      <p:bold r:id="rId45"/>
    </p:embeddedFont>
    <p:embeddedFont>
      <p:font typeface="Canva Sans Bold Italics" panose="020B0803030501040103" pitchFamily="34" charset="0"/>
      <p:regular r:id="rId46"/>
      <p:bold r:id="rId47"/>
      <p:italic r:id="rId48"/>
      <p:boldItalic r:id="rId49"/>
    </p:embeddedFont>
    <p:embeddedFont>
      <p:font typeface="Canva Sans Italics" panose="020B0503030501040103" pitchFamily="34" charset="0"/>
      <p:regular r:id="rId50"/>
      <p:italic r:id="rId51"/>
    </p:embeddedFont>
    <p:embeddedFont>
      <p:font typeface="Oswald" pitchFamily="2" charset="77"/>
      <p:regular r:id="rId52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592" autoAdjust="0"/>
  </p:normalViewPr>
  <p:slideViewPr>
    <p:cSldViewPr>
      <p:cViewPr varScale="1">
        <p:scale>
          <a:sx n="69" d="100"/>
          <a:sy n="69" d="100"/>
        </p:scale>
        <p:origin x="92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80/17470218.2014.982664" TargetMode="External"/><Relationship Id="rId7" Type="http://schemas.openxmlformats.org/officeDocument/2006/relationships/hyperlink" Target="https://doi.org/10.3758/s13428-015-0664-2" TargetMode="External"/><Relationship Id="rId2" Type="http://schemas.openxmlformats.org/officeDocument/2006/relationships/hyperlink" Target="https://doi.org/10.1037/cap000013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an.r-project.org/package=statcheck" TargetMode="External"/><Relationship Id="rId5" Type="http://schemas.openxmlformats.org/officeDocument/2006/relationships/hyperlink" Target="https://doi.org/10.1177/0956797611417632" TargetMode="External"/><Relationship Id="rId4" Type="http://schemas.openxmlformats.org/officeDocument/2006/relationships/hyperlink" Target="http://dx.doi.org/10.1080/17470218.2012.711335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62746" y="843477"/>
            <a:ext cx="9271436" cy="8759096"/>
          </a:xfrm>
          <a:custGeom>
            <a:avLst/>
            <a:gdLst/>
            <a:ahLst/>
            <a:cxnLst/>
            <a:rect l="l" t="t" r="r" b="b"/>
            <a:pathLst>
              <a:path w="9271436" h="8759096">
                <a:moveTo>
                  <a:pt x="0" y="0"/>
                </a:moveTo>
                <a:lnTo>
                  <a:pt x="9271437" y="0"/>
                </a:lnTo>
                <a:lnTo>
                  <a:pt x="9271437" y="8759096"/>
                </a:lnTo>
                <a:lnTo>
                  <a:pt x="0" y="8759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43" r="-1687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7619" y="843477"/>
            <a:ext cx="8003213" cy="4001606"/>
            <a:chOff x="0" y="0"/>
            <a:chExt cx="10670950" cy="53354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0950" cy="5335475"/>
            </a:xfrm>
            <a:custGeom>
              <a:avLst/>
              <a:gdLst/>
              <a:ahLst/>
              <a:cxnLst/>
              <a:rect l="l" t="t" r="r" b="b"/>
              <a:pathLst>
                <a:path w="10670950" h="5335475">
                  <a:moveTo>
                    <a:pt x="0" y="0"/>
                  </a:moveTo>
                  <a:lnTo>
                    <a:pt x="10670950" y="0"/>
                  </a:lnTo>
                  <a:lnTo>
                    <a:pt x="10670950" y="5335475"/>
                  </a:lnTo>
                  <a:lnTo>
                    <a:pt x="0" y="5335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434101" y="2086084"/>
              <a:ext cx="8114735" cy="2786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695"/>
                </a:lnSpc>
                <a:spcBef>
                  <a:spcPct val="0"/>
                </a:spcBef>
              </a:pPr>
              <a:r>
                <a:rPr lang="en-US" sz="3796" spc="508">
                  <a:solidFill>
                    <a:srgbClr val="201E1C"/>
                  </a:solidFill>
                  <a:latin typeface="Aileron Regular"/>
                </a:rPr>
                <a:t>A historical review of </a:t>
              </a:r>
              <a:r>
                <a:rPr lang="en-US" sz="3796" spc="508">
                  <a:solidFill>
                    <a:srgbClr val="201E1C"/>
                  </a:solidFill>
                  <a:latin typeface="Aileron Regular Italics"/>
                </a:rPr>
                <a:t>p-</a:t>
              </a:r>
              <a:r>
                <a:rPr lang="en-US" sz="3796" spc="508">
                  <a:solidFill>
                    <a:srgbClr val="201E1C"/>
                  </a:solidFill>
                  <a:latin typeface="Aileron Regular"/>
                </a:rPr>
                <a:t>value reporting in psychology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13585" y="268200"/>
              <a:ext cx="10110653" cy="1508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8176"/>
                </a:lnSpc>
                <a:spcBef>
                  <a:spcPct val="0"/>
                </a:spcBef>
              </a:pPr>
              <a:r>
                <a:rPr lang="en-US" sz="8176" spc="-310">
                  <a:solidFill>
                    <a:srgbClr val="201E1C"/>
                  </a:solidFill>
                  <a:latin typeface="Aileron Thin Bold"/>
                </a:rPr>
                <a:t>The </a:t>
              </a:r>
              <a:r>
                <a:rPr lang="en-US" sz="8176" spc="-310">
                  <a:solidFill>
                    <a:srgbClr val="201E1C"/>
                  </a:solidFill>
                  <a:latin typeface="Aileron Thin Bold Italics"/>
                </a:rPr>
                <a:t>p</a:t>
              </a:r>
              <a:r>
                <a:rPr lang="en-US" sz="8176" spc="-310">
                  <a:solidFill>
                    <a:srgbClr val="201E1C"/>
                  </a:solidFill>
                  <a:latin typeface="Aileron Thin Bold"/>
                </a:rPr>
                <a:t>s of the Past: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287619" y="6488857"/>
            <a:ext cx="8003213" cy="1829897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TextBox 8"/>
          <p:cNvSpPr txBox="1"/>
          <p:nvPr/>
        </p:nvSpPr>
        <p:spPr>
          <a:xfrm>
            <a:off x="447808" y="6499636"/>
            <a:ext cx="5411595" cy="124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8"/>
              </a:lnSpc>
            </a:pPr>
            <a:r>
              <a:rPr lang="en-US" sz="3852" spc="385">
                <a:solidFill>
                  <a:srgbClr val="201E1C"/>
                </a:solidFill>
                <a:latin typeface="Oswald"/>
              </a:rPr>
              <a:t>GABRIEL CRONE &amp; DR. CHRISTOPHER D. GREEN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7808" y="7783226"/>
            <a:ext cx="6086051" cy="44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6"/>
              </a:lnSpc>
            </a:pPr>
            <a:r>
              <a:rPr lang="en-US" sz="2444" spc="327">
                <a:solidFill>
                  <a:srgbClr val="201E1C"/>
                </a:solidFill>
                <a:latin typeface="Aileron Regular"/>
              </a:rPr>
              <a:t>YORK UNIVERSITY, PSYCHOLOGY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8417" y="2218436"/>
            <a:ext cx="14589732" cy="7768848"/>
          </a:xfrm>
          <a:custGeom>
            <a:avLst/>
            <a:gdLst/>
            <a:ahLst/>
            <a:cxnLst/>
            <a:rect l="l" t="t" r="r" b="b"/>
            <a:pathLst>
              <a:path w="14589732" h="7768848">
                <a:moveTo>
                  <a:pt x="0" y="0"/>
                </a:moveTo>
                <a:lnTo>
                  <a:pt x="14589732" y="0"/>
                </a:lnTo>
                <a:lnTo>
                  <a:pt x="14589732" y="7768847"/>
                </a:lnTo>
                <a:lnTo>
                  <a:pt x="0" y="7768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17" b="-1885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-13843"/>
            <a:ext cx="18288000" cy="208508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837395" y="60326"/>
            <a:ext cx="16613211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spc="-380">
                <a:solidFill>
                  <a:srgbClr val="000000"/>
                </a:solidFill>
                <a:latin typeface="Aileron Thin Bold"/>
              </a:rPr>
              <a:t>Minor Reporting Errors over Time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0404" y="2244082"/>
            <a:ext cx="17747193" cy="7857694"/>
          </a:xfrm>
          <a:custGeom>
            <a:avLst/>
            <a:gdLst/>
            <a:ahLst/>
            <a:cxnLst/>
            <a:rect l="l" t="t" r="r" b="b"/>
            <a:pathLst>
              <a:path w="17747193" h="7857694">
                <a:moveTo>
                  <a:pt x="0" y="0"/>
                </a:moveTo>
                <a:lnTo>
                  <a:pt x="17747192" y="0"/>
                </a:lnTo>
                <a:lnTo>
                  <a:pt x="17747192" y="7857694"/>
                </a:lnTo>
                <a:lnTo>
                  <a:pt x="0" y="7857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-13843"/>
            <a:ext cx="18288000" cy="208508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837395" y="60326"/>
            <a:ext cx="16613211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spc="-380">
                <a:solidFill>
                  <a:srgbClr val="000000"/>
                </a:solidFill>
                <a:latin typeface="Aileron Thin Bold"/>
              </a:rPr>
              <a:t>Histogram across all </a:t>
            </a:r>
            <a:r>
              <a:rPr lang="en-US" sz="10000" spc="-380">
                <a:solidFill>
                  <a:srgbClr val="000000"/>
                </a:solidFill>
                <a:latin typeface="Aileron Thin Bold Italics"/>
              </a:rPr>
              <a:t>p</a:t>
            </a:r>
            <a:r>
              <a:rPr lang="en-US" sz="10000" spc="-380">
                <a:solidFill>
                  <a:srgbClr val="000000"/>
                </a:solidFill>
                <a:latin typeface="Aileron Thin Bold"/>
              </a:rPr>
              <a:t>-values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0404" y="2244082"/>
            <a:ext cx="17747193" cy="7857694"/>
          </a:xfrm>
          <a:custGeom>
            <a:avLst/>
            <a:gdLst/>
            <a:ahLst/>
            <a:cxnLst/>
            <a:rect l="l" t="t" r="r" b="b"/>
            <a:pathLst>
              <a:path w="17747193" h="7857694">
                <a:moveTo>
                  <a:pt x="0" y="0"/>
                </a:moveTo>
                <a:lnTo>
                  <a:pt x="17747192" y="0"/>
                </a:lnTo>
                <a:lnTo>
                  <a:pt x="17747192" y="7857694"/>
                </a:lnTo>
                <a:lnTo>
                  <a:pt x="0" y="7857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7" b="-11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-13843"/>
            <a:ext cx="18288000" cy="208508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837395" y="60326"/>
            <a:ext cx="16613211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spc="-380">
                <a:solidFill>
                  <a:srgbClr val="000000"/>
                </a:solidFill>
                <a:latin typeface="Aileron Thin Bold"/>
              </a:rPr>
              <a:t>Histogram across all </a:t>
            </a:r>
            <a:r>
              <a:rPr lang="en-US" sz="10000" spc="-380">
                <a:solidFill>
                  <a:srgbClr val="000000"/>
                </a:solidFill>
                <a:latin typeface="Aileron Thin Bold Italics"/>
              </a:rPr>
              <a:t>p</a:t>
            </a:r>
            <a:r>
              <a:rPr lang="en-US" sz="10000" spc="-380">
                <a:solidFill>
                  <a:srgbClr val="000000"/>
                </a:solidFill>
                <a:latin typeface="Aileron Thin Bold"/>
              </a:rPr>
              <a:t>-values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0404" y="2244082"/>
            <a:ext cx="17747193" cy="7857694"/>
          </a:xfrm>
          <a:custGeom>
            <a:avLst/>
            <a:gdLst/>
            <a:ahLst/>
            <a:cxnLst/>
            <a:rect l="l" t="t" r="r" b="b"/>
            <a:pathLst>
              <a:path w="17747193" h="7857694">
                <a:moveTo>
                  <a:pt x="0" y="0"/>
                </a:moveTo>
                <a:lnTo>
                  <a:pt x="17747192" y="0"/>
                </a:lnTo>
                <a:lnTo>
                  <a:pt x="17747192" y="7857694"/>
                </a:lnTo>
                <a:lnTo>
                  <a:pt x="0" y="7857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7" b="-117"/>
            </a:stretch>
          </a:blipFill>
        </p:spPr>
      </p:sp>
      <p:sp>
        <p:nvSpPr>
          <p:cNvPr id="3" name="Freeform 3"/>
          <p:cNvSpPr/>
          <p:nvPr/>
        </p:nvSpPr>
        <p:spPr>
          <a:xfrm rot="2155835">
            <a:off x="9886299" y="4895361"/>
            <a:ext cx="720101" cy="1361016"/>
          </a:xfrm>
          <a:custGeom>
            <a:avLst/>
            <a:gdLst/>
            <a:ahLst/>
            <a:cxnLst/>
            <a:rect l="l" t="t" r="r" b="b"/>
            <a:pathLst>
              <a:path w="720101" h="1361016">
                <a:moveTo>
                  <a:pt x="0" y="0"/>
                </a:moveTo>
                <a:lnTo>
                  <a:pt x="720100" y="0"/>
                </a:lnTo>
                <a:lnTo>
                  <a:pt x="720100" y="1361016"/>
                </a:lnTo>
                <a:lnTo>
                  <a:pt x="0" y="1361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53202" y="5390396"/>
            <a:ext cx="1909264" cy="1909264"/>
          </a:xfrm>
          <a:custGeom>
            <a:avLst/>
            <a:gdLst/>
            <a:ahLst/>
            <a:cxnLst/>
            <a:rect l="l" t="t" r="r" b="b"/>
            <a:pathLst>
              <a:path w="1909264" h="1909264">
                <a:moveTo>
                  <a:pt x="0" y="0"/>
                </a:moveTo>
                <a:lnTo>
                  <a:pt x="1909264" y="0"/>
                </a:lnTo>
                <a:lnTo>
                  <a:pt x="1909264" y="1909264"/>
                </a:lnTo>
                <a:lnTo>
                  <a:pt x="0" y="1909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0" y="-13843"/>
            <a:ext cx="18288000" cy="208508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TextBox 6"/>
          <p:cNvSpPr txBox="1"/>
          <p:nvPr/>
        </p:nvSpPr>
        <p:spPr>
          <a:xfrm>
            <a:off x="837395" y="60326"/>
            <a:ext cx="16613211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spc="-380">
                <a:solidFill>
                  <a:srgbClr val="000000"/>
                </a:solidFill>
                <a:latin typeface="Aileron Thin Bold"/>
              </a:rPr>
              <a:t>Histogram across all </a:t>
            </a:r>
            <a:r>
              <a:rPr lang="en-US" sz="10000" spc="-380">
                <a:solidFill>
                  <a:srgbClr val="000000"/>
                </a:solidFill>
                <a:latin typeface="Aileron Thin Bold Italics"/>
              </a:rPr>
              <a:t>p</a:t>
            </a:r>
            <a:r>
              <a:rPr lang="en-US" sz="10000" spc="-380">
                <a:solidFill>
                  <a:srgbClr val="000000"/>
                </a:solidFill>
                <a:latin typeface="Aileron Thin Bold"/>
              </a:rPr>
              <a:t>-values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55481" y="3832267"/>
            <a:ext cx="5745055" cy="131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6"/>
              </a:lnSpc>
            </a:pPr>
            <a:r>
              <a:rPr lang="en-US" sz="3740">
                <a:solidFill>
                  <a:srgbClr val="000000"/>
                </a:solidFill>
                <a:latin typeface="Canva Sans"/>
              </a:rPr>
              <a:t>Check values just below .05 and around .05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3843"/>
            <a:ext cx="18288000" cy="208508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837395" y="60326"/>
            <a:ext cx="16613211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spc="-380">
                <a:solidFill>
                  <a:srgbClr val="000000"/>
                </a:solidFill>
                <a:latin typeface="Aileron Thin Bold"/>
              </a:rPr>
              <a:t>Instance of clear </a:t>
            </a:r>
            <a:r>
              <a:rPr lang="en-US" sz="10000" spc="-380">
                <a:solidFill>
                  <a:srgbClr val="000000"/>
                </a:solidFill>
                <a:latin typeface="Aileron Thin Bold Italics"/>
              </a:rPr>
              <a:t>p</a:t>
            </a:r>
            <a:r>
              <a:rPr lang="en-US" sz="10000" spc="-380">
                <a:solidFill>
                  <a:srgbClr val="000000"/>
                </a:solidFill>
                <a:latin typeface="Aileron Thin Bold"/>
              </a:rPr>
              <a:t>-hacking</a:t>
            </a:r>
          </a:p>
        </p:txBody>
      </p:sp>
      <p:sp>
        <p:nvSpPr>
          <p:cNvPr id="4" name="Freeform 4"/>
          <p:cNvSpPr/>
          <p:nvPr/>
        </p:nvSpPr>
        <p:spPr>
          <a:xfrm>
            <a:off x="601051" y="2200193"/>
            <a:ext cx="17085898" cy="8086807"/>
          </a:xfrm>
          <a:custGeom>
            <a:avLst/>
            <a:gdLst/>
            <a:ahLst/>
            <a:cxnLst/>
            <a:rect l="l" t="t" r="r" b="b"/>
            <a:pathLst>
              <a:path w="17085898" h="8086807">
                <a:moveTo>
                  <a:pt x="0" y="0"/>
                </a:moveTo>
                <a:lnTo>
                  <a:pt x="17085898" y="0"/>
                </a:lnTo>
                <a:lnTo>
                  <a:pt x="17085898" y="8086807"/>
                </a:lnTo>
                <a:lnTo>
                  <a:pt x="0" y="808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4" t="-1198" b="-39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608251" y="5825250"/>
            <a:ext cx="1909264" cy="1909264"/>
          </a:xfrm>
          <a:custGeom>
            <a:avLst/>
            <a:gdLst/>
            <a:ahLst/>
            <a:cxnLst/>
            <a:rect l="l" t="t" r="r" b="b"/>
            <a:pathLst>
              <a:path w="1909264" h="1909264">
                <a:moveTo>
                  <a:pt x="0" y="0"/>
                </a:moveTo>
                <a:lnTo>
                  <a:pt x="1909263" y="0"/>
                </a:lnTo>
                <a:lnTo>
                  <a:pt x="1909263" y="1909264"/>
                </a:lnTo>
                <a:lnTo>
                  <a:pt x="0" y="1909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155835">
            <a:off x="9620555" y="5337068"/>
            <a:ext cx="720101" cy="1361016"/>
          </a:xfrm>
          <a:custGeom>
            <a:avLst/>
            <a:gdLst/>
            <a:ahLst/>
            <a:cxnLst/>
            <a:rect l="l" t="t" r="r" b="b"/>
            <a:pathLst>
              <a:path w="720101" h="1361016">
                <a:moveTo>
                  <a:pt x="0" y="0"/>
                </a:moveTo>
                <a:lnTo>
                  <a:pt x="720101" y="0"/>
                </a:lnTo>
                <a:lnTo>
                  <a:pt x="720101" y="1361016"/>
                </a:lnTo>
                <a:lnTo>
                  <a:pt x="0" y="13610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927359" y="4886918"/>
            <a:ext cx="5745055" cy="65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6"/>
              </a:lnSpc>
            </a:pPr>
            <a:r>
              <a:rPr lang="en-US" sz="3740">
                <a:solidFill>
                  <a:srgbClr val="000000"/>
                </a:solidFill>
                <a:latin typeface="Canva Sans"/>
              </a:rPr>
              <a:t>"Jump" just below .05.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3843"/>
            <a:ext cx="18288000" cy="208508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837395" y="60326"/>
            <a:ext cx="16613211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spc="-380">
                <a:solidFill>
                  <a:srgbClr val="000000"/>
                </a:solidFill>
                <a:latin typeface="Aileron Thin Bold"/>
              </a:rPr>
              <a:t>Instance of no </a:t>
            </a:r>
            <a:r>
              <a:rPr lang="en-US" sz="10000" spc="-380">
                <a:solidFill>
                  <a:srgbClr val="000000"/>
                </a:solidFill>
                <a:latin typeface="Aileron Thin Bold Italics"/>
              </a:rPr>
              <a:t>p</a:t>
            </a:r>
            <a:r>
              <a:rPr lang="en-US" sz="10000" spc="-380">
                <a:solidFill>
                  <a:srgbClr val="000000"/>
                </a:solidFill>
                <a:latin typeface="Aileron Thin Bold"/>
              </a:rPr>
              <a:t>-hacking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2197673"/>
            <a:ext cx="16613211" cy="8089327"/>
          </a:xfrm>
          <a:custGeom>
            <a:avLst/>
            <a:gdLst/>
            <a:ahLst/>
            <a:cxnLst/>
            <a:rect l="l" t="t" r="r" b="b"/>
            <a:pathLst>
              <a:path w="16613211" h="8089327">
                <a:moveTo>
                  <a:pt x="0" y="0"/>
                </a:moveTo>
                <a:lnTo>
                  <a:pt x="16613211" y="0"/>
                </a:lnTo>
                <a:lnTo>
                  <a:pt x="16613211" y="8089327"/>
                </a:lnTo>
                <a:lnTo>
                  <a:pt x="0" y="8089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5" t="-1728" r="-30" b="-158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972727" y="5975928"/>
            <a:ext cx="1716938" cy="1716938"/>
          </a:xfrm>
          <a:custGeom>
            <a:avLst/>
            <a:gdLst/>
            <a:ahLst/>
            <a:cxnLst/>
            <a:rect l="l" t="t" r="r" b="b"/>
            <a:pathLst>
              <a:path w="1716938" h="1716938">
                <a:moveTo>
                  <a:pt x="0" y="0"/>
                </a:moveTo>
                <a:lnTo>
                  <a:pt x="1716938" y="0"/>
                </a:lnTo>
                <a:lnTo>
                  <a:pt x="1716938" y="1716938"/>
                </a:lnTo>
                <a:lnTo>
                  <a:pt x="0" y="1716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377286" y="4357449"/>
            <a:ext cx="3766778" cy="131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6"/>
              </a:lnSpc>
            </a:pPr>
            <a:r>
              <a:rPr lang="en-US" sz="3740">
                <a:solidFill>
                  <a:srgbClr val="000000"/>
                </a:solidFill>
                <a:latin typeface="Canva Sans"/>
              </a:rPr>
              <a:t>No "Jump" just below .05.</a:t>
            </a:r>
          </a:p>
        </p:txBody>
      </p:sp>
      <p:sp>
        <p:nvSpPr>
          <p:cNvPr id="7" name="Freeform 7"/>
          <p:cNvSpPr/>
          <p:nvPr/>
        </p:nvSpPr>
        <p:spPr>
          <a:xfrm rot="2155835">
            <a:off x="9972858" y="5533254"/>
            <a:ext cx="720101" cy="1361016"/>
          </a:xfrm>
          <a:custGeom>
            <a:avLst/>
            <a:gdLst/>
            <a:ahLst/>
            <a:cxnLst/>
            <a:rect l="l" t="t" r="r" b="b"/>
            <a:pathLst>
              <a:path w="720101" h="1361016">
                <a:moveTo>
                  <a:pt x="0" y="0"/>
                </a:moveTo>
                <a:lnTo>
                  <a:pt x="720101" y="0"/>
                </a:lnTo>
                <a:lnTo>
                  <a:pt x="720101" y="1361015"/>
                </a:lnTo>
                <a:lnTo>
                  <a:pt x="0" y="1361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42852" y="918804"/>
            <a:ext cx="7896379" cy="2534551"/>
          </a:xfrm>
          <a:custGeom>
            <a:avLst/>
            <a:gdLst/>
            <a:ahLst/>
            <a:cxnLst/>
            <a:rect l="l" t="t" r="r" b="b"/>
            <a:pathLst>
              <a:path w="7896379" h="2534551">
                <a:moveTo>
                  <a:pt x="0" y="0"/>
                </a:moveTo>
                <a:lnTo>
                  <a:pt x="7896379" y="0"/>
                </a:lnTo>
                <a:lnTo>
                  <a:pt x="7896379" y="2534551"/>
                </a:lnTo>
                <a:lnTo>
                  <a:pt x="0" y="2534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887" b="-2788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805782" y="1"/>
            <a:ext cx="7988267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0019879" y="4664213"/>
            <a:ext cx="7142324" cy="4359155"/>
          </a:xfrm>
          <a:custGeom>
            <a:avLst/>
            <a:gdLst/>
            <a:ahLst/>
            <a:cxnLst/>
            <a:rect l="l" t="t" r="r" b="b"/>
            <a:pathLst>
              <a:path w="7142324" h="4359155">
                <a:moveTo>
                  <a:pt x="0" y="0"/>
                </a:moveTo>
                <a:lnTo>
                  <a:pt x="7142324" y="0"/>
                </a:lnTo>
                <a:lnTo>
                  <a:pt x="7142324" y="4359155"/>
                </a:lnTo>
                <a:lnTo>
                  <a:pt x="0" y="4359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07" r="-5007" b="-139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41138" y="193972"/>
            <a:ext cx="7717555" cy="10265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7561" lvl="1" indent="-528781">
              <a:lnSpc>
                <a:spcPts val="6857"/>
              </a:lnSpc>
              <a:buFont typeface="Arial"/>
              <a:buChar char="•"/>
            </a:pPr>
            <a:r>
              <a:rPr lang="en-US" sz="4898" dirty="0">
                <a:solidFill>
                  <a:srgbClr val="000000"/>
                </a:solidFill>
                <a:latin typeface="Canva Sans"/>
              </a:rPr>
              <a:t>Overall: Modest-to-little </a:t>
            </a:r>
            <a:r>
              <a:rPr lang="en-US" sz="4898" dirty="0">
                <a:solidFill>
                  <a:srgbClr val="000000"/>
                </a:solidFill>
                <a:latin typeface="Canva Sans Italics"/>
              </a:rPr>
              <a:t>p</a:t>
            </a:r>
            <a:r>
              <a:rPr lang="en-US" sz="4898" dirty="0">
                <a:solidFill>
                  <a:srgbClr val="000000"/>
                </a:solidFill>
                <a:latin typeface="Canva Sans"/>
              </a:rPr>
              <a:t>-hacking </a:t>
            </a:r>
          </a:p>
          <a:p>
            <a:pPr>
              <a:lnSpc>
                <a:spcPts val="6857"/>
              </a:lnSpc>
            </a:pPr>
            <a:endParaRPr lang="en-US" sz="4898" dirty="0">
              <a:solidFill>
                <a:srgbClr val="000000"/>
              </a:solidFill>
              <a:latin typeface="Canva Sans"/>
            </a:endParaRPr>
          </a:p>
          <a:p>
            <a:pPr marL="1057561" lvl="1" indent="-528781">
              <a:lnSpc>
                <a:spcPts val="6857"/>
              </a:lnSpc>
              <a:buFont typeface="Arial"/>
              <a:buChar char="•"/>
            </a:pPr>
            <a:r>
              <a:rPr lang="en-US" sz="4898" dirty="0">
                <a:solidFill>
                  <a:srgbClr val="000000"/>
                </a:solidFill>
                <a:latin typeface="Canva Sans"/>
              </a:rPr>
              <a:t>But, </a:t>
            </a:r>
            <a:r>
              <a:rPr lang="en-US" sz="4898" dirty="0">
                <a:solidFill>
                  <a:srgbClr val="000000"/>
                </a:solidFill>
                <a:latin typeface="Canva Sans Italics"/>
              </a:rPr>
              <a:t>p</a:t>
            </a:r>
            <a:r>
              <a:rPr lang="en-US" sz="4898" dirty="0">
                <a:solidFill>
                  <a:srgbClr val="000000"/>
                </a:solidFill>
                <a:latin typeface="Canva Sans"/>
              </a:rPr>
              <a:t>-hacking becomes noticeable </a:t>
            </a:r>
            <a:r>
              <a:rPr lang="en-US" sz="4898" dirty="0">
                <a:solidFill>
                  <a:srgbClr val="000000"/>
                </a:solidFill>
                <a:latin typeface="Canva Sans Italics"/>
              </a:rPr>
              <a:t>within</a:t>
            </a:r>
            <a:r>
              <a:rPr lang="en-US" sz="4898" dirty="0">
                <a:solidFill>
                  <a:srgbClr val="000000"/>
                </a:solidFill>
                <a:latin typeface="Canva Sans"/>
              </a:rPr>
              <a:t> specific years</a:t>
            </a:r>
          </a:p>
          <a:p>
            <a:pPr marL="2115123" lvl="2" indent="-705041">
              <a:lnSpc>
                <a:spcPts val="6857"/>
              </a:lnSpc>
              <a:buFont typeface="Arial"/>
              <a:buChar char="⚬"/>
            </a:pPr>
            <a:r>
              <a:rPr lang="en-US" sz="4898" dirty="0">
                <a:solidFill>
                  <a:srgbClr val="000000"/>
                </a:solidFill>
                <a:latin typeface="Canva Sans"/>
              </a:rPr>
              <a:t>1975 to 1990, 2005, 2010</a:t>
            </a:r>
          </a:p>
          <a:p>
            <a:pPr>
              <a:lnSpc>
                <a:spcPts val="6857"/>
              </a:lnSpc>
            </a:pPr>
            <a:r>
              <a:rPr lang="en-US" sz="4898" dirty="0">
                <a:solidFill>
                  <a:srgbClr val="000000"/>
                </a:solidFill>
                <a:latin typeface="Canva Sans Bold"/>
              </a:rPr>
              <a:t> </a:t>
            </a:r>
          </a:p>
          <a:p>
            <a:pPr marL="1057561" lvl="1" indent="-528781">
              <a:lnSpc>
                <a:spcPts val="6857"/>
              </a:lnSpc>
              <a:buFont typeface="Arial"/>
              <a:buChar char="•"/>
            </a:pPr>
            <a:r>
              <a:rPr lang="en-US" sz="4898" dirty="0">
                <a:solidFill>
                  <a:srgbClr val="000000"/>
                </a:solidFill>
                <a:latin typeface="Canva Sans Bold Italics"/>
              </a:rPr>
              <a:t>p</a:t>
            </a:r>
            <a:r>
              <a:rPr lang="en-US" sz="4898" dirty="0">
                <a:solidFill>
                  <a:srgbClr val="000000"/>
                </a:solidFill>
                <a:latin typeface="Canva Sans Bold"/>
              </a:rPr>
              <a:t>-hacking is still cause for concern</a:t>
            </a:r>
          </a:p>
          <a:p>
            <a:pPr>
              <a:lnSpc>
                <a:spcPts val="6017"/>
              </a:lnSpc>
            </a:pPr>
            <a:endParaRPr lang="en-US" sz="4898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28577" y="814029"/>
            <a:ext cx="7678899" cy="2557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 spc="-277">
                <a:solidFill>
                  <a:srgbClr val="000000"/>
                </a:solidFill>
                <a:latin typeface="Aileron Thin Bold Italics"/>
              </a:rPr>
              <a:t>p</a:t>
            </a:r>
            <a:r>
              <a:rPr lang="en-US" sz="7300" spc="-277">
                <a:solidFill>
                  <a:srgbClr val="000000"/>
                </a:solidFill>
                <a:latin typeface="Aileron Thin Bold"/>
              </a:rPr>
              <a:t>-Hacking Key 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"/>
            <a:ext cx="8115300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Freeform 3"/>
          <p:cNvSpPr/>
          <p:nvPr/>
        </p:nvSpPr>
        <p:spPr>
          <a:xfrm>
            <a:off x="11365721" y="3658378"/>
            <a:ext cx="4717638" cy="5599922"/>
          </a:xfrm>
          <a:custGeom>
            <a:avLst/>
            <a:gdLst/>
            <a:ahLst/>
            <a:cxnLst/>
            <a:rect l="l" t="t" r="r" b="b"/>
            <a:pathLst>
              <a:path w="4717638" h="5599922">
                <a:moveTo>
                  <a:pt x="0" y="0"/>
                </a:moveTo>
                <a:lnTo>
                  <a:pt x="4717638" y="0"/>
                </a:lnTo>
                <a:lnTo>
                  <a:pt x="4717638" y="5599922"/>
                </a:lnTo>
                <a:lnTo>
                  <a:pt x="0" y="5599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47541" y="758416"/>
            <a:ext cx="7553998" cy="2424655"/>
          </a:xfrm>
          <a:custGeom>
            <a:avLst/>
            <a:gdLst/>
            <a:ahLst/>
            <a:cxnLst/>
            <a:rect l="l" t="t" r="r" b="b"/>
            <a:pathLst>
              <a:path w="7553998" h="2424655">
                <a:moveTo>
                  <a:pt x="0" y="0"/>
                </a:moveTo>
                <a:lnTo>
                  <a:pt x="7553998" y="0"/>
                </a:lnTo>
                <a:lnTo>
                  <a:pt x="7553998" y="2424655"/>
                </a:lnTo>
                <a:lnTo>
                  <a:pt x="0" y="2424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7887" b="-2788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33375"/>
            <a:ext cx="8115300" cy="9318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6" lvl="1" indent="-431803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Limitation:</a:t>
            </a:r>
            <a:r>
              <a:rPr lang="en-US" sz="4000">
                <a:solidFill>
                  <a:srgbClr val="000000"/>
                </a:solidFill>
                <a:latin typeface="Canva Sans"/>
              </a:rPr>
              <a:t> Statcheck has accuracy limitations (potentially missed p-values)</a:t>
            </a:r>
            <a:r>
              <a:rPr lang="en-US" sz="4000">
                <a:solidFill>
                  <a:srgbClr val="000000"/>
                </a:solidFill>
                <a:latin typeface="Canva Sans Bold"/>
              </a:rPr>
              <a:t> </a:t>
            </a:r>
          </a:p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 </a:t>
            </a:r>
          </a:p>
          <a:p>
            <a:pPr marL="863606" lvl="1" indent="-431803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Implication:</a:t>
            </a:r>
            <a:r>
              <a:rPr lang="en-US" sz="4000">
                <a:solidFill>
                  <a:srgbClr val="000000"/>
                </a:solidFill>
                <a:latin typeface="Canva Sans"/>
              </a:rPr>
              <a:t> Statistical misreporting and </a:t>
            </a:r>
            <a:r>
              <a:rPr lang="en-US" sz="4000">
                <a:solidFill>
                  <a:srgbClr val="000000"/>
                </a:solidFill>
                <a:latin typeface="Canva Sans Italics"/>
              </a:rPr>
              <a:t>p</a:t>
            </a:r>
            <a:r>
              <a:rPr lang="en-US" sz="4000">
                <a:solidFill>
                  <a:srgbClr val="000000"/>
                </a:solidFill>
                <a:latin typeface="Canva Sans"/>
              </a:rPr>
              <a:t>-hacking are issues that still need to be addressed</a:t>
            </a:r>
          </a:p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Canva Sans"/>
              </a:rPr>
              <a:t> </a:t>
            </a:r>
          </a:p>
          <a:p>
            <a:pPr marL="863606" lvl="1" indent="-431803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Future direction</a:t>
            </a:r>
            <a:r>
              <a:rPr lang="en-US" sz="4000">
                <a:solidFill>
                  <a:srgbClr val="000000"/>
                </a:solidFill>
                <a:latin typeface="Canva Sans"/>
              </a:rPr>
              <a:t>: Assessing </a:t>
            </a:r>
            <a:r>
              <a:rPr lang="en-US" sz="4000">
                <a:solidFill>
                  <a:srgbClr val="000000"/>
                </a:solidFill>
                <a:latin typeface="Canva Sans Italics"/>
              </a:rPr>
              <a:t>p</a:t>
            </a:r>
            <a:r>
              <a:rPr lang="en-US" sz="4000">
                <a:solidFill>
                  <a:srgbClr val="000000"/>
                </a:solidFill>
                <a:latin typeface="Canva Sans"/>
              </a:rPr>
              <a:t>-values in more focused sub-samples using </a:t>
            </a:r>
            <a:r>
              <a:rPr lang="en-US" sz="4000">
                <a:solidFill>
                  <a:srgbClr val="000000"/>
                </a:solidFill>
                <a:latin typeface="Canva Sans Italics"/>
              </a:rPr>
              <a:t>p</a:t>
            </a:r>
            <a:r>
              <a:rPr lang="en-US" sz="4000">
                <a:solidFill>
                  <a:srgbClr val="000000"/>
                </a:solidFill>
                <a:latin typeface="Canva Sans"/>
              </a:rPr>
              <a:t>-curve analyses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47219" y="1494494"/>
            <a:ext cx="4059392" cy="97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99"/>
              </a:lnSpc>
              <a:spcBef>
                <a:spcPct val="0"/>
              </a:spcBef>
            </a:pPr>
            <a:r>
              <a:rPr lang="en-US" sz="7299" spc="-277">
                <a:solidFill>
                  <a:srgbClr val="000000"/>
                </a:solidFill>
                <a:latin typeface="Aileron Thin Bold"/>
              </a:rPr>
              <a:t>Discussion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427944"/>
            <a:ext cx="16366559" cy="7611107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208508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1593660" y="60326"/>
            <a:ext cx="15100680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spc="-380">
                <a:solidFill>
                  <a:srgbClr val="000000"/>
                </a:solidFill>
                <a:latin typeface="Aileron Thin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93660" y="2598934"/>
            <a:ext cx="15100680" cy="903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Green, C. D., Abbas, S., Belliveau, A., Beribisky, N., Davidson, I. J., DiGiovanni, J., Heidari, C., Martin, S. M., Oosenbrug, E., &amp; Wainewright, L. M. (2018a). Statcheck in Canada: What proportion of CPA journal articles contained errors in the reporting of p-values? </a:t>
            </a:r>
            <a:r>
              <a:rPr lang="en-US" sz="2000">
                <a:solidFill>
                  <a:srgbClr val="000000"/>
                </a:solidFill>
                <a:latin typeface="Canva Sans Italics"/>
              </a:rPr>
              <a:t>Canadian Psychology</a:t>
            </a:r>
            <a:r>
              <a:rPr lang="en-US" sz="2000">
                <a:solidFill>
                  <a:srgbClr val="000000"/>
                </a:solidFill>
                <a:latin typeface="Canva Sans"/>
              </a:rPr>
              <a:t>, </a:t>
            </a:r>
            <a:r>
              <a:rPr lang="en-US" sz="2000">
                <a:solidFill>
                  <a:srgbClr val="000000"/>
                </a:solidFill>
                <a:latin typeface="Canva Sans Italics"/>
              </a:rPr>
              <a:t>59</a:t>
            </a:r>
            <a:r>
              <a:rPr lang="en-US" sz="2000">
                <a:solidFill>
                  <a:srgbClr val="000000"/>
                </a:solidFill>
                <a:latin typeface="Canva Sans"/>
              </a:rPr>
              <a:t>(3), 203–210. </a:t>
            </a:r>
            <a:r>
              <a:rPr lang="en-US" sz="2000" u="sng">
                <a:solidFill>
                  <a:srgbClr val="000000"/>
                </a:solidFill>
                <a:latin typeface="Canva Sans"/>
                <a:hlinkClick r:id="rId2" tooltip="https://doi.org/10.1037/cap0000139"/>
              </a:rPr>
              <a:t>https://doi.org/10.1037/cap0000139</a:t>
            </a:r>
          </a:p>
          <a:p>
            <a:pPr>
              <a:lnSpc>
                <a:spcPts val="2800"/>
              </a:lnSpc>
            </a:pPr>
            <a:endParaRPr lang="en-US" sz="2000" u="sng">
              <a:solidFill>
                <a:srgbClr val="000000"/>
              </a:solidFill>
              <a:latin typeface="Canva Sans"/>
              <a:hlinkClick r:id="rId2" tooltip="https://doi.org/10.1037/cap0000139"/>
            </a:endParaR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Lakens, D. (2015). What </a:t>
            </a:r>
            <a:r>
              <a:rPr lang="en-US" sz="2000">
                <a:solidFill>
                  <a:srgbClr val="000000"/>
                </a:solidFill>
                <a:latin typeface="Canva Sans Italics"/>
              </a:rPr>
              <a:t>p</a:t>
            </a:r>
            <a:r>
              <a:rPr lang="en-US" sz="2000">
                <a:solidFill>
                  <a:srgbClr val="000000"/>
                </a:solidFill>
                <a:latin typeface="Canva Sans"/>
              </a:rPr>
              <a:t>-hacking really looks like: A comment on Masicampo and LaLande. </a:t>
            </a:r>
            <a:r>
              <a:rPr lang="en-US" sz="2000">
                <a:solidFill>
                  <a:srgbClr val="000000"/>
                </a:solidFill>
                <a:latin typeface="Canva Sans Italics"/>
              </a:rPr>
              <a:t>The Quarterly Journal of Experimental Psychology</a:t>
            </a:r>
            <a:r>
              <a:rPr lang="en-US" sz="2000">
                <a:solidFill>
                  <a:srgbClr val="000000"/>
                </a:solidFill>
                <a:latin typeface="Canva Sans"/>
              </a:rPr>
              <a:t>, </a:t>
            </a:r>
            <a:r>
              <a:rPr lang="en-US" sz="2000">
                <a:solidFill>
                  <a:srgbClr val="000000"/>
                </a:solidFill>
                <a:latin typeface="Canva Sans Italics"/>
              </a:rPr>
              <a:t>68</a:t>
            </a:r>
            <a:r>
              <a:rPr lang="en-US" sz="2000">
                <a:solidFill>
                  <a:srgbClr val="000000"/>
                </a:solidFill>
                <a:latin typeface="Canva Sans"/>
              </a:rPr>
              <a:t>(4), 829–832. </a:t>
            </a:r>
            <a:r>
              <a:rPr lang="en-US" sz="2000" u="sng">
                <a:solidFill>
                  <a:srgbClr val="000000"/>
                </a:solidFill>
                <a:latin typeface="Canva Sans"/>
                <a:hlinkClick r:id="rId3" tooltip="http://dx.doi.org/10.1080/17470218.2014.982664"/>
              </a:rPr>
              <a:t>http://dx.doi.org/10.1080/17470218.2014.982664</a:t>
            </a:r>
          </a:p>
          <a:p>
            <a:pPr>
              <a:lnSpc>
                <a:spcPts val="2800"/>
              </a:lnSpc>
            </a:pPr>
            <a:endParaRPr lang="en-US" sz="2000" u="sng">
              <a:solidFill>
                <a:srgbClr val="000000"/>
              </a:solidFill>
              <a:latin typeface="Canva Sans"/>
              <a:hlinkClick r:id="rId3" tooltip="http://dx.doi.org/10.1080/17470218.2014.982664"/>
            </a:endParaR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Masicampo, E. J., &amp; Lalande, D. R. (2012). A peculiar prevalence of p values just below .05. </a:t>
            </a:r>
            <a:r>
              <a:rPr lang="en-US" sz="2000">
                <a:solidFill>
                  <a:srgbClr val="000000"/>
                </a:solidFill>
                <a:latin typeface="Canva Sans Italics"/>
              </a:rPr>
              <a:t>The Quarterly Journal of Experimental Psychology</a:t>
            </a:r>
            <a:r>
              <a:rPr lang="en-US" sz="2000">
                <a:solidFill>
                  <a:srgbClr val="000000"/>
                </a:solidFill>
                <a:latin typeface="Canva Sans"/>
              </a:rPr>
              <a:t>, </a:t>
            </a:r>
            <a:r>
              <a:rPr lang="en-US" sz="2000">
                <a:solidFill>
                  <a:srgbClr val="000000"/>
                </a:solidFill>
                <a:latin typeface="Canva Sans Italics"/>
              </a:rPr>
              <a:t>65</a:t>
            </a:r>
            <a:r>
              <a:rPr lang="en-US" sz="2000">
                <a:solidFill>
                  <a:srgbClr val="000000"/>
                </a:solidFill>
                <a:latin typeface="Canva Sans"/>
              </a:rPr>
              <a:t>(11), 2271–2279. </a:t>
            </a:r>
            <a:r>
              <a:rPr lang="en-US" sz="2000" u="sng">
                <a:solidFill>
                  <a:srgbClr val="000000"/>
                </a:solidFill>
                <a:latin typeface="Canva Sans"/>
                <a:hlinkClick r:id="rId4" tooltip="http://dx.doi.org/10.1080/17470218.2012.711335"/>
              </a:rPr>
              <a:t>http://dx.doi.org/10.1080/17470218.2012.711335</a:t>
            </a:r>
            <a:r>
              <a:rPr lang="en-US" sz="2000">
                <a:solidFill>
                  <a:srgbClr val="000000"/>
                </a:solidFill>
                <a:latin typeface="Canva Sans"/>
              </a:rPr>
              <a:t> 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Simmons, J. P., Nelson, L. D., &amp; Simonsohn, U. (2011). False-positive psychology: Undisclosed flexibility in data collection and analysis allows presenting anything as significant. </a:t>
            </a:r>
            <a:r>
              <a:rPr lang="en-US" sz="2000">
                <a:solidFill>
                  <a:srgbClr val="000000"/>
                </a:solidFill>
                <a:latin typeface="Canva Sans Italics"/>
              </a:rPr>
              <a:t>Psychological Science</a:t>
            </a:r>
            <a:r>
              <a:rPr lang="en-US" sz="2000">
                <a:solidFill>
                  <a:srgbClr val="000000"/>
                </a:solidFill>
                <a:latin typeface="Canva Sans"/>
              </a:rPr>
              <a:t>, </a:t>
            </a:r>
            <a:r>
              <a:rPr lang="en-US" sz="2000">
                <a:solidFill>
                  <a:srgbClr val="000000"/>
                </a:solidFill>
                <a:latin typeface="Canva Sans Italics"/>
              </a:rPr>
              <a:t>22</a:t>
            </a:r>
            <a:r>
              <a:rPr lang="en-US" sz="2000">
                <a:solidFill>
                  <a:srgbClr val="000000"/>
                </a:solidFill>
                <a:latin typeface="Canva Sans"/>
              </a:rPr>
              <a:t>(11), 1359–1366.</a:t>
            </a:r>
            <a:r>
              <a:rPr lang="en-US" sz="2000" u="sng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000" u="sng">
                <a:solidFill>
                  <a:srgbClr val="000000"/>
                </a:solidFill>
                <a:latin typeface="Canva Sans"/>
                <a:hlinkClick r:id="rId5" tooltip="https://doi.org/10.1177/0956797611417632"/>
              </a:rPr>
              <a:t>https://doi.org/10.1177/0956797611417632</a:t>
            </a:r>
          </a:p>
          <a:p>
            <a:pPr>
              <a:lnSpc>
                <a:spcPts val="2800"/>
              </a:lnSpc>
            </a:pPr>
            <a:endParaRPr lang="en-US" sz="2000" u="sng">
              <a:solidFill>
                <a:srgbClr val="000000"/>
              </a:solidFill>
              <a:latin typeface="Canva Sans"/>
              <a:hlinkClick r:id="rId5" tooltip="https://doi.org/10.1177/0956797611417632"/>
            </a:endParaR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Nuijten, M. B., &amp; Epskamp, S. (2023). </a:t>
            </a:r>
            <a:r>
              <a:rPr lang="en-US" sz="2000">
                <a:solidFill>
                  <a:srgbClr val="000000"/>
                </a:solidFill>
                <a:latin typeface="Canva Sans Italics"/>
              </a:rPr>
              <a:t>statcheck: Extract Statistics from Articles and Recompute P-Values</a:t>
            </a:r>
            <a:r>
              <a:rPr lang="en-US" sz="2000">
                <a:solidFill>
                  <a:srgbClr val="000000"/>
                </a:solidFill>
                <a:latin typeface="Canva Sans"/>
              </a:rPr>
              <a:t>. R package version 1.4.0. </a:t>
            </a:r>
            <a:r>
              <a:rPr lang="en-US" sz="2000" u="sng">
                <a:solidFill>
                  <a:srgbClr val="000000"/>
                </a:solidFill>
                <a:latin typeface="Canva Sans"/>
                <a:hlinkClick r:id="rId6" tooltip="https://cran.r-project.org/package=statcheck"/>
              </a:rPr>
              <a:t>https://CRAN.R-project.org/package=statcheck</a:t>
            </a:r>
          </a:p>
          <a:p>
            <a:pPr>
              <a:lnSpc>
                <a:spcPts val="2800"/>
              </a:lnSpc>
            </a:pPr>
            <a:endParaRPr lang="en-US" sz="2000" u="sng">
              <a:solidFill>
                <a:srgbClr val="000000"/>
              </a:solidFill>
              <a:latin typeface="Canva Sans"/>
              <a:hlinkClick r:id="rId6" tooltip="https://cran.r-project.org/package=statcheck"/>
            </a:endParaR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Nuijten, M. B., Hartgerink, C. H. J., van Assen, M. A. L. M., Epskamp, S., &amp; Wicherts, J. M. (2015). The prevalence of statistical reporting errors in psychology (1985–2013). </a:t>
            </a:r>
            <a:r>
              <a:rPr lang="en-US" sz="2000">
                <a:solidFill>
                  <a:srgbClr val="000000"/>
                </a:solidFill>
                <a:latin typeface="Canva Sans Italics"/>
              </a:rPr>
              <a:t>Behaviour Research Methods</a:t>
            </a:r>
            <a:r>
              <a:rPr lang="en-US" sz="2000">
                <a:solidFill>
                  <a:srgbClr val="000000"/>
                </a:solidFill>
                <a:latin typeface="Canva Sans"/>
              </a:rPr>
              <a:t>, </a:t>
            </a:r>
            <a:r>
              <a:rPr lang="en-US" sz="2000">
                <a:solidFill>
                  <a:srgbClr val="000000"/>
                </a:solidFill>
                <a:latin typeface="Canva Sans Italics"/>
              </a:rPr>
              <a:t>48</a:t>
            </a:r>
            <a:r>
              <a:rPr lang="en-US" sz="2000">
                <a:solidFill>
                  <a:srgbClr val="000000"/>
                </a:solidFill>
                <a:latin typeface="Canva Sans"/>
              </a:rPr>
              <a:t>, 1205–1226. </a:t>
            </a:r>
            <a:r>
              <a:rPr lang="en-US" sz="2000" u="sng">
                <a:solidFill>
                  <a:srgbClr val="000000"/>
                </a:solidFill>
                <a:latin typeface="Canva Sans"/>
                <a:hlinkClick r:id="rId7" tooltip="https://doi.org/10.3758/s13428-015-0664-2"/>
              </a:rPr>
              <a:t>https://doi.org/10.3758/s13428-015-0664-2</a:t>
            </a:r>
          </a:p>
          <a:p>
            <a:pPr>
              <a:lnSpc>
                <a:spcPts val="2800"/>
              </a:lnSpc>
            </a:pPr>
            <a:endParaRPr lang="en-US" sz="2000" u="sng">
              <a:solidFill>
                <a:srgbClr val="000000"/>
              </a:solidFill>
              <a:latin typeface="Canva Sans"/>
              <a:hlinkClick r:id="rId7" tooltip="https://doi.org/10.3758/s13428-015-0664-2"/>
            </a:endParaRPr>
          </a:p>
          <a:p>
            <a:pPr>
              <a:lnSpc>
                <a:spcPts val="2800"/>
              </a:lnSpc>
            </a:pPr>
            <a:endParaRPr lang="en-US" sz="2000" u="sng">
              <a:solidFill>
                <a:srgbClr val="000000"/>
              </a:solidFill>
              <a:latin typeface="Canva Sans"/>
              <a:hlinkClick r:id="rId7" tooltip="https://doi.org/10.3758/s13428-015-0664-2"/>
            </a:endParaRPr>
          </a:p>
          <a:p>
            <a:pPr>
              <a:lnSpc>
                <a:spcPts val="2800"/>
              </a:lnSpc>
            </a:pPr>
            <a:endParaRPr lang="en-US" sz="2000" u="sng">
              <a:solidFill>
                <a:srgbClr val="000000"/>
              </a:solidFill>
              <a:latin typeface="Canva Sans"/>
              <a:hlinkClick r:id="rId7" tooltip="https://doi.org/10.3758/s13428-015-0664-2"/>
            </a:endParaRPr>
          </a:p>
          <a:p>
            <a:pPr>
              <a:lnSpc>
                <a:spcPts val="2800"/>
              </a:lnSpc>
            </a:pPr>
            <a:endParaRPr lang="en-US" sz="2000" u="sng">
              <a:solidFill>
                <a:srgbClr val="000000"/>
              </a:solidFill>
              <a:latin typeface="Canva Sans"/>
              <a:hlinkClick r:id="rId7" tooltip="https://doi.org/10.3758/s13428-015-0664-2"/>
            </a:endParaRPr>
          </a:p>
          <a:p>
            <a:pPr>
              <a:lnSpc>
                <a:spcPts val="2800"/>
              </a:lnSpc>
            </a:pPr>
            <a:endParaRPr lang="en-US" sz="2000" u="sng">
              <a:solidFill>
                <a:srgbClr val="000000"/>
              </a:solidFill>
              <a:latin typeface="Canva Sans"/>
              <a:hlinkClick r:id="rId7" tooltip="https://doi.org/10.3758/s13428-015-0664-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21742" y="389045"/>
            <a:ext cx="8265643" cy="1894403"/>
            <a:chOff x="0" y="0"/>
            <a:chExt cx="11020858" cy="2525871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1020858" cy="2525871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28990" y="2157"/>
              <a:ext cx="10362878" cy="2321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674"/>
                </a:lnSpc>
              </a:pPr>
              <a:r>
                <a:rPr lang="en-US" sz="10482" spc="-398">
                  <a:solidFill>
                    <a:srgbClr val="000000"/>
                  </a:solidFill>
                  <a:latin typeface="Aileron Thin Bold"/>
                </a:rPr>
                <a:t>QUESTIONS?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5931" y="249223"/>
            <a:ext cx="2174047" cy="2174047"/>
            <a:chOff x="0" y="0"/>
            <a:chExt cx="2898730" cy="28987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98730" cy="2898730"/>
            </a:xfrm>
            <a:custGeom>
              <a:avLst/>
              <a:gdLst/>
              <a:ahLst/>
              <a:cxnLst/>
              <a:rect l="l" t="t" r="r" b="b"/>
              <a:pathLst>
                <a:path w="2898730" h="2898730">
                  <a:moveTo>
                    <a:pt x="0" y="0"/>
                  </a:moveTo>
                  <a:lnTo>
                    <a:pt x="2898730" y="0"/>
                  </a:lnTo>
                  <a:lnTo>
                    <a:pt x="2898730" y="2898730"/>
                  </a:lnTo>
                  <a:lnTo>
                    <a:pt x="0" y="2898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08" r="108"/>
            <a:stretch>
              <a:fillRect/>
            </a:stretch>
          </p:blipFill>
          <p:spPr>
            <a:xfrm>
              <a:off x="346663" y="135359"/>
              <a:ext cx="2331414" cy="2576148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4482785" y="249223"/>
            <a:ext cx="2174047" cy="2174047"/>
            <a:chOff x="0" y="0"/>
            <a:chExt cx="2898730" cy="28987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98730" cy="2898730"/>
            </a:xfrm>
            <a:custGeom>
              <a:avLst/>
              <a:gdLst/>
              <a:ahLst/>
              <a:cxnLst/>
              <a:rect l="l" t="t" r="r" b="b"/>
              <a:pathLst>
                <a:path w="2898730" h="2898730">
                  <a:moveTo>
                    <a:pt x="0" y="0"/>
                  </a:moveTo>
                  <a:lnTo>
                    <a:pt x="2898730" y="0"/>
                  </a:lnTo>
                  <a:lnTo>
                    <a:pt x="2898730" y="2898730"/>
                  </a:lnTo>
                  <a:lnTo>
                    <a:pt x="0" y="2898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108" r="108"/>
            <a:stretch>
              <a:fillRect/>
            </a:stretch>
          </p:blipFill>
          <p:spPr>
            <a:xfrm>
              <a:off x="346663" y="135359"/>
              <a:ext cx="2331414" cy="2576148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>
            <a:off x="11579268" y="3121857"/>
            <a:ext cx="4840693" cy="5705601"/>
          </a:xfrm>
          <a:custGeom>
            <a:avLst/>
            <a:gdLst/>
            <a:ahLst/>
            <a:cxnLst/>
            <a:rect l="l" t="t" r="r" b="b"/>
            <a:pathLst>
              <a:path w="4840693" h="5705601">
                <a:moveTo>
                  <a:pt x="0" y="0"/>
                </a:moveTo>
                <a:lnTo>
                  <a:pt x="4840693" y="0"/>
                </a:lnTo>
                <a:lnTo>
                  <a:pt x="4840693" y="5705600"/>
                </a:lnTo>
                <a:lnTo>
                  <a:pt x="0" y="5705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18308" y="3100949"/>
            <a:ext cx="8579475" cy="5747415"/>
          </a:xfrm>
          <a:custGeom>
            <a:avLst/>
            <a:gdLst/>
            <a:ahLst/>
            <a:cxnLst/>
            <a:rect l="l" t="t" r="r" b="b"/>
            <a:pathLst>
              <a:path w="8579475" h="5747415">
                <a:moveTo>
                  <a:pt x="0" y="0"/>
                </a:moveTo>
                <a:lnTo>
                  <a:pt x="8579475" y="0"/>
                </a:lnTo>
                <a:lnTo>
                  <a:pt x="8579475" y="5747416"/>
                </a:lnTo>
                <a:lnTo>
                  <a:pt x="0" y="57474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47" t="-3836" r="-2551" b="-3115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7750" y="831646"/>
            <a:ext cx="7553998" cy="2424655"/>
          </a:xfrm>
          <a:custGeom>
            <a:avLst/>
            <a:gdLst/>
            <a:ahLst/>
            <a:cxnLst/>
            <a:rect l="l" t="t" r="r" b="b"/>
            <a:pathLst>
              <a:path w="7553998" h="2424655">
                <a:moveTo>
                  <a:pt x="0" y="0"/>
                </a:moveTo>
                <a:lnTo>
                  <a:pt x="7553998" y="0"/>
                </a:lnTo>
                <a:lnTo>
                  <a:pt x="7553998" y="2424654"/>
                </a:lnTo>
                <a:lnTo>
                  <a:pt x="0" y="2424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887" b="-2788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9578853" y="0"/>
            <a:ext cx="7988267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2524914" y="3826177"/>
            <a:ext cx="4561569" cy="5870908"/>
          </a:xfrm>
          <a:custGeom>
            <a:avLst/>
            <a:gdLst/>
            <a:ahLst/>
            <a:cxnLst/>
            <a:rect l="l" t="t" r="r" b="b"/>
            <a:pathLst>
              <a:path w="4561569" h="5870908">
                <a:moveTo>
                  <a:pt x="0" y="0"/>
                </a:moveTo>
                <a:lnTo>
                  <a:pt x="4561569" y="0"/>
                </a:lnTo>
                <a:lnTo>
                  <a:pt x="4561569" y="5870908"/>
                </a:lnTo>
                <a:lnTo>
                  <a:pt x="0" y="5870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16" r="-82392" b="-2455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12359" y="1601061"/>
            <a:ext cx="4648699" cy="95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100"/>
              </a:lnSpc>
              <a:spcBef>
                <a:spcPct val="0"/>
              </a:spcBef>
            </a:pPr>
            <a:r>
              <a:rPr lang="en-US" sz="7100" spc="-269">
                <a:solidFill>
                  <a:srgbClr val="000000"/>
                </a:solidFill>
                <a:latin typeface="Aileron Thin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13325" y="97678"/>
            <a:ext cx="7345975" cy="10825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6672" lvl="1" indent="-413336">
              <a:lnSpc>
                <a:spcPts val="5360"/>
              </a:lnSpc>
              <a:buFont typeface="Arial"/>
              <a:buChar char="•"/>
            </a:pPr>
            <a:r>
              <a:rPr lang="en-US" sz="3828">
                <a:solidFill>
                  <a:srgbClr val="000000"/>
                </a:solidFill>
                <a:latin typeface="Canva Sans Bold"/>
              </a:rPr>
              <a:t>Null hypothesis significance testing (NHST): </a:t>
            </a:r>
            <a:r>
              <a:rPr lang="en-US" sz="3828">
                <a:solidFill>
                  <a:srgbClr val="000000"/>
                </a:solidFill>
                <a:latin typeface="Canva Sans"/>
              </a:rPr>
              <a:t>Very popular system of statistical inference in psychology</a:t>
            </a:r>
          </a:p>
          <a:p>
            <a:pPr marL="1653345" lvl="2" indent="-551115">
              <a:lnSpc>
                <a:spcPts val="5360"/>
              </a:lnSpc>
              <a:buFont typeface="Arial"/>
              <a:buChar char="⚬"/>
            </a:pPr>
            <a:r>
              <a:rPr lang="en-US" sz="3828">
                <a:solidFill>
                  <a:srgbClr val="000000"/>
                </a:solidFill>
                <a:latin typeface="Canva Sans Bold Italics"/>
              </a:rPr>
              <a:t>p</a:t>
            </a:r>
            <a:r>
              <a:rPr lang="en-US" sz="3828">
                <a:solidFill>
                  <a:srgbClr val="000000"/>
                </a:solidFill>
                <a:latin typeface="Canva Sans Bold"/>
              </a:rPr>
              <a:t>-value</a:t>
            </a:r>
            <a:r>
              <a:rPr lang="en-US" sz="3828">
                <a:solidFill>
                  <a:srgbClr val="000000"/>
                </a:solidFill>
                <a:latin typeface="Canva Sans"/>
              </a:rPr>
              <a:t>: Significance indicator</a:t>
            </a:r>
          </a:p>
          <a:p>
            <a:pPr>
              <a:lnSpc>
                <a:spcPts val="5360"/>
              </a:lnSpc>
            </a:pPr>
            <a:endParaRPr lang="en-US" sz="3828">
              <a:solidFill>
                <a:srgbClr val="000000"/>
              </a:solidFill>
              <a:latin typeface="Canva Sans"/>
            </a:endParaRPr>
          </a:p>
          <a:p>
            <a:pPr marL="826672" lvl="1" indent="-413336">
              <a:lnSpc>
                <a:spcPts val="5360"/>
              </a:lnSpc>
              <a:buFont typeface="Arial"/>
              <a:buChar char="•"/>
            </a:pPr>
            <a:r>
              <a:rPr lang="en-US" sz="3828">
                <a:solidFill>
                  <a:srgbClr val="000000"/>
                </a:solidFill>
                <a:latin typeface="Canva Sans"/>
              </a:rPr>
              <a:t>NHST has long been long criticized (e.g., confusing definition, </a:t>
            </a:r>
            <a:r>
              <a:rPr lang="en-US" sz="3828">
                <a:solidFill>
                  <a:srgbClr val="000000"/>
                </a:solidFill>
                <a:latin typeface="Canva Sans Italics"/>
              </a:rPr>
              <a:t>p</a:t>
            </a:r>
            <a:r>
              <a:rPr lang="en-US" sz="3828">
                <a:solidFill>
                  <a:srgbClr val="000000"/>
                </a:solidFill>
                <a:latin typeface="Canva Sans"/>
              </a:rPr>
              <a:t>-hackable) </a:t>
            </a:r>
          </a:p>
          <a:p>
            <a:pPr>
              <a:lnSpc>
                <a:spcPts val="5360"/>
              </a:lnSpc>
            </a:pPr>
            <a:r>
              <a:rPr lang="en-US" sz="3828">
                <a:solidFill>
                  <a:srgbClr val="000000"/>
                </a:solidFill>
                <a:latin typeface="Canva Sans"/>
              </a:rPr>
              <a:t> </a:t>
            </a:r>
          </a:p>
          <a:p>
            <a:pPr marL="826672" lvl="1" indent="-413336">
              <a:lnSpc>
                <a:spcPts val="5360"/>
              </a:lnSpc>
              <a:buFont typeface="Arial"/>
              <a:buChar char="•"/>
            </a:pPr>
            <a:r>
              <a:rPr lang="en-US" sz="3828">
                <a:solidFill>
                  <a:srgbClr val="000000"/>
                </a:solidFill>
                <a:latin typeface="Canva Sans"/>
              </a:rPr>
              <a:t>Despite replication crisis, NHST is still frequently used</a:t>
            </a:r>
          </a:p>
          <a:p>
            <a:pPr>
              <a:lnSpc>
                <a:spcPts val="5617"/>
              </a:lnSpc>
            </a:pPr>
            <a:endParaRPr lang="en-US" sz="3828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279" y="2257491"/>
            <a:ext cx="15399441" cy="7663956"/>
          </a:xfrm>
          <a:custGeom>
            <a:avLst/>
            <a:gdLst/>
            <a:ahLst/>
            <a:cxnLst/>
            <a:rect l="l" t="t" r="r" b="b"/>
            <a:pathLst>
              <a:path w="15399441" h="7663956">
                <a:moveTo>
                  <a:pt x="0" y="0"/>
                </a:moveTo>
                <a:lnTo>
                  <a:pt x="15399442" y="0"/>
                </a:lnTo>
                <a:lnTo>
                  <a:pt x="15399442" y="7663955"/>
                </a:lnTo>
                <a:lnTo>
                  <a:pt x="0" y="7663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87" b="-48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-13843"/>
            <a:ext cx="18288000" cy="208508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837395" y="60326"/>
            <a:ext cx="16613211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spc="-380">
                <a:solidFill>
                  <a:srgbClr val="000000"/>
                </a:solidFill>
                <a:latin typeface="Aileron Thin Bold"/>
              </a:rPr>
              <a:t>Major Reporting Errors over Time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08508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Freeform 3"/>
          <p:cNvSpPr/>
          <p:nvPr/>
        </p:nvSpPr>
        <p:spPr>
          <a:xfrm>
            <a:off x="1645907" y="2344091"/>
            <a:ext cx="14996187" cy="7722368"/>
          </a:xfrm>
          <a:custGeom>
            <a:avLst/>
            <a:gdLst/>
            <a:ahLst/>
            <a:cxnLst/>
            <a:rect l="l" t="t" r="r" b="b"/>
            <a:pathLst>
              <a:path w="14996187" h="7722368">
                <a:moveTo>
                  <a:pt x="0" y="0"/>
                </a:moveTo>
                <a:lnTo>
                  <a:pt x="14996186" y="0"/>
                </a:lnTo>
                <a:lnTo>
                  <a:pt x="14996186" y="7722369"/>
                </a:lnTo>
                <a:lnTo>
                  <a:pt x="0" y="7722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384" b="-66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79376"/>
            <a:ext cx="18288000" cy="163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-361">
                <a:solidFill>
                  <a:srgbClr val="000000"/>
                </a:solidFill>
                <a:latin typeface="Aileron Thin Bold"/>
              </a:rPr>
              <a:t>Major &amp; Minor Errors by Journal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08508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0" y="79376"/>
            <a:ext cx="18288000" cy="163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-361">
                <a:solidFill>
                  <a:srgbClr val="000000"/>
                </a:solidFill>
                <a:latin typeface="Aileron Thin Bold Italics"/>
              </a:rPr>
              <a:t>p</a:t>
            </a:r>
            <a:r>
              <a:rPr lang="en-US" sz="9500" spc="-361">
                <a:solidFill>
                  <a:srgbClr val="000000"/>
                </a:solidFill>
                <a:latin typeface="Aileron Thin Bold"/>
              </a:rPr>
              <a:t>-Hacking by Journal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2314884"/>
            <a:ext cx="16230600" cy="7706417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1028700" y="2477870"/>
            <a:ext cx="16230600" cy="6980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64157" lvl="1" indent="-532078">
              <a:lnSpc>
                <a:spcPts val="6900"/>
              </a:lnSpc>
              <a:buFont typeface="Arial"/>
              <a:buChar char="•"/>
            </a:pPr>
            <a:r>
              <a:rPr lang="en-US" sz="4928">
                <a:solidFill>
                  <a:srgbClr val="000000"/>
                </a:solidFill>
                <a:latin typeface="Canva Sans"/>
              </a:rPr>
              <a:t>When plotting seperate journals, some had higher prevalence of </a:t>
            </a:r>
            <a:r>
              <a:rPr lang="en-US" sz="4928">
                <a:solidFill>
                  <a:srgbClr val="000000"/>
                </a:solidFill>
                <a:latin typeface="Canva Sans Italics"/>
              </a:rPr>
              <a:t>p</a:t>
            </a:r>
            <a:r>
              <a:rPr lang="en-US" sz="4928">
                <a:solidFill>
                  <a:srgbClr val="000000"/>
                </a:solidFill>
                <a:latin typeface="Canva Sans"/>
              </a:rPr>
              <a:t>s just below .05 than others </a:t>
            </a:r>
          </a:p>
          <a:p>
            <a:pPr marL="1064157" lvl="1" indent="-532078">
              <a:lnSpc>
                <a:spcPts val="6900"/>
              </a:lnSpc>
              <a:buFont typeface="Arial"/>
              <a:buChar char="•"/>
            </a:pPr>
            <a:r>
              <a:rPr lang="en-US" sz="4928">
                <a:solidFill>
                  <a:srgbClr val="000000"/>
                </a:solidFill>
                <a:latin typeface="Canva Sans"/>
              </a:rPr>
              <a:t>Journals with the </a:t>
            </a:r>
            <a:r>
              <a:rPr lang="en-US" sz="4928">
                <a:solidFill>
                  <a:srgbClr val="000000"/>
                </a:solidFill>
                <a:latin typeface="Canva Sans Bold"/>
              </a:rPr>
              <a:t>most noticable </a:t>
            </a:r>
            <a:r>
              <a:rPr lang="en-US" sz="4928">
                <a:solidFill>
                  <a:srgbClr val="000000"/>
                </a:solidFill>
                <a:latin typeface="Canva Sans Bold Italics"/>
              </a:rPr>
              <a:t>p</a:t>
            </a:r>
            <a:r>
              <a:rPr lang="en-US" sz="4928">
                <a:solidFill>
                  <a:srgbClr val="000000"/>
                </a:solidFill>
                <a:latin typeface="Canva Sans Bold"/>
              </a:rPr>
              <a:t>-Hacking</a:t>
            </a:r>
            <a:r>
              <a:rPr lang="en-US" sz="4928">
                <a:solidFill>
                  <a:srgbClr val="000000"/>
                </a:solidFill>
                <a:latin typeface="Canva Sans"/>
              </a:rPr>
              <a:t>:</a:t>
            </a:r>
          </a:p>
          <a:p>
            <a:pPr marL="2128313" lvl="2" indent="-709438">
              <a:lnSpc>
                <a:spcPts val="6900"/>
              </a:lnSpc>
              <a:buFont typeface="Arial"/>
              <a:buChar char="⚬"/>
            </a:pPr>
            <a:r>
              <a:rPr lang="en-US" sz="4928">
                <a:solidFill>
                  <a:srgbClr val="000000"/>
                </a:solidFill>
                <a:latin typeface="Canva Sans Italics"/>
              </a:rPr>
              <a:t>Journal of Applied Psychology</a:t>
            </a:r>
          </a:p>
          <a:p>
            <a:pPr marL="2128313" lvl="2" indent="-709438">
              <a:lnSpc>
                <a:spcPts val="6900"/>
              </a:lnSpc>
              <a:buFont typeface="Arial"/>
              <a:buChar char="⚬"/>
            </a:pPr>
            <a:r>
              <a:rPr lang="en-US" sz="4928">
                <a:solidFill>
                  <a:srgbClr val="000000"/>
                </a:solidFill>
                <a:latin typeface="Canva Sans Italics"/>
              </a:rPr>
              <a:t>Journal of Experimental Psychology</a:t>
            </a:r>
          </a:p>
          <a:p>
            <a:pPr marL="2128313" lvl="2" indent="-709438">
              <a:lnSpc>
                <a:spcPts val="6900"/>
              </a:lnSpc>
              <a:buFont typeface="Arial"/>
              <a:buChar char="⚬"/>
            </a:pPr>
            <a:r>
              <a:rPr lang="en-US" sz="4928">
                <a:solidFill>
                  <a:srgbClr val="000000"/>
                </a:solidFill>
                <a:latin typeface="Canva Sans Italics"/>
              </a:rPr>
              <a:t>Journal of Educational Psychology</a:t>
            </a:r>
          </a:p>
          <a:p>
            <a:pPr marL="1064157" lvl="1" indent="-532078">
              <a:lnSpc>
                <a:spcPts val="6900"/>
              </a:lnSpc>
              <a:buFont typeface="Arial"/>
              <a:buChar char="•"/>
            </a:pPr>
            <a:r>
              <a:rPr lang="en-US" sz="4928">
                <a:solidFill>
                  <a:srgbClr val="000000"/>
                </a:solidFill>
                <a:latin typeface="Canva Sans"/>
              </a:rPr>
              <a:t>All other journals had </a:t>
            </a:r>
            <a:r>
              <a:rPr lang="en-US" sz="4928">
                <a:solidFill>
                  <a:srgbClr val="000000"/>
                </a:solidFill>
                <a:latin typeface="Canva Sans Bold"/>
              </a:rPr>
              <a:t>little to no evidence of </a:t>
            </a:r>
            <a:r>
              <a:rPr lang="en-US" sz="4928">
                <a:solidFill>
                  <a:srgbClr val="000000"/>
                </a:solidFill>
                <a:latin typeface="Canva Sans Bold Italics"/>
              </a:rPr>
              <a:t>p</a:t>
            </a:r>
            <a:r>
              <a:rPr lang="en-US" sz="4928">
                <a:solidFill>
                  <a:srgbClr val="000000"/>
                </a:solidFill>
                <a:latin typeface="Canva Sans Bold"/>
              </a:rPr>
              <a:t>-hacking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61393" y="4860383"/>
            <a:ext cx="7575798" cy="500634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10496727" y="4860383"/>
            <a:ext cx="6762573" cy="500634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1377137" y="2299356"/>
            <a:ext cx="7525260" cy="1903802"/>
            <a:chOff x="0" y="0"/>
            <a:chExt cx="10033680" cy="2538403"/>
          </a:xfrm>
        </p:grpSpPr>
        <p:sp>
          <p:nvSpPr>
            <p:cNvPr id="5" name="Freeform 5"/>
            <p:cNvSpPr/>
            <p:nvPr/>
          </p:nvSpPr>
          <p:spPr>
            <a:xfrm>
              <a:off x="4956875" y="0"/>
              <a:ext cx="5076805" cy="2538403"/>
            </a:xfrm>
            <a:custGeom>
              <a:avLst/>
              <a:gdLst/>
              <a:ahLst/>
              <a:cxnLst/>
              <a:rect l="l" t="t" r="r" b="b"/>
              <a:pathLst>
                <a:path w="5076805" h="2538403">
                  <a:moveTo>
                    <a:pt x="0" y="0"/>
                  </a:moveTo>
                  <a:lnTo>
                    <a:pt x="5076805" y="0"/>
                  </a:lnTo>
                  <a:lnTo>
                    <a:pt x="5076805" y="2538403"/>
                  </a:lnTo>
                  <a:lnTo>
                    <a:pt x="0" y="2538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076805" cy="2538403"/>
            </a:xfrm>
            <a:custGeom>
              <a:avLst/>
              <a:gdLst/>
              <a:ahLst/>
              <a:cxnLst/>
              <a:rect l="l" t="t" r="r" b="b"/>
              <a:pathLst>
                <a:path w="5076805" h="2538403">
                  <a:moveTo>
                    <a:pt x="0" y="0"/>
                  </a:moveTo>
                  <a:lnTo>
                    <a:pt x="5076805" y="0"/>
                  </a:lnTo>
                  <a:lnTo>
                    <a:pt x="5076805" y="2538403"/>
                  </a:lnTo>
                  <a:lnTo>
                    <a:pt x="0" y="2538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899531" y="2299356"/>
            <a:ext cx="7525260" cy="1903802"/>
            <a:chOff x="0" y="0"/>
            <a:chExt cx="10033680" cy="2538403"/>
          </a:xfrm>
        </p:grpSpPr>
        <p:sp>
          <p:nvSpPr>
            <p:cNvPr id="8" name="Freeform 8"/>
            <p:cNvSpPr/>
            <p:nvPr/>
          </p:nvSpPr>
          <p:spPr>
            <a:xfrm>
              <a:off x="4956875" y="0"/>
              <a:ext cx="5076805" cy="2538403"/>
            </a:xfrm>
            <a:custGeom>
              <a:avLst/>
              <a:gdLst/>
              <a:ahLst/>
              <a:cxnLst/>
              <a:rect l="l" t="t" r="r" b="b"/>
              <a:pathLst>
                <a:path w="5076805" h="2538403">
                  <a:moveTo>
                    <a:pt x="0" y="0"/>
                  </a:moveTo>
                  <a:lnTo>
                    <a:pt x="5076805" y="0"/>
                  </a:lnTo>
                  <a:lnTo>
                    <a:pt x="5076805" y="2538403"/>
                  </a:lnTo>
                  <a:lnTo>
                    <a:pt x="0" y="2538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5076805" cy="2538403"/>
            </a:xfrm>
            <a:custGeom>
              <a:avLst/>
              <a:gdLst/>
              <a:ahLst/>
              <a:cxnLst/>
              <a:rect l="l" t="t" r="r" b="b"/>
              <a:pathLst>
                <a:path w="5076805" h="2538403">
                  <a:moveTo>
                    <a:pt x="0" y="0"/>
                  </a:moveTo>
                  <a:lnTo>
                    <a:pt x="5076805" y="0"/>
                  </a:lnTo>
                  <a:lnTo>
                    <a:pt x="5076805" y="2538403"/>
                  </a:lnTo>
                  <a:lnTo>
                    <a:pt x="0" y="2538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AutoShape 10"/>
          <p:cNvSpPr/>
          <p:nvPr/>
        </p:nvSpPr>
        <p:spPr>
          <a:xfrm>
            <a:off x="0" y="0"/>
            <a:ext cx="18276500" cy="208508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1" name="TextBox 11"/>
          <p:cNvSpPr txBox="1"/>
          <p:nvPr/>
        </p:nvSpPr>
        <p:spPr>
          <a:xfrm>
            <a:off x="296239" y="290166"/>
            <a:ext cx="17695522" cy="135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35"/>
              </a:lnSpc>
            </a:pPr>
            <a:r>
              <a:rPr lang="en-US" sz="7882" spc="-299">
                <a:solidFill>
                  <a:srgbClr val="000000"/>
                </a:solidFill>
                <a:latin typeface="Aileron Thin Bold"/>
              </a:rPr>
              <a:t>What do we know about  </a:t>
            </a:r>
            <a:r>
              <a:rPr lang="en-US" sz="7882" spc="-299">
                <a:solidFill>
                  <a:srgbClr val="000000"/>
                </a:solidFill>
                <a:latin typeface="Aileron Thin Bold Italics"/>
              </a:rPr>
              <a:t>p-</a:t>
            </a:r>
            <a:r>
              <a:rPr lang="en-US" sz="7882" spc="-299">
                <a:solidFill>
                  <a:srgbClr val="000000"/>
                </a:solidFill>
                <a:latin typeface="Aileron Thin Bold"/>
              </a:rPr>
              <a:t>value reporting?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87202" y="4946718"/>
            <a:ext cx="6762573" cy="440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6230" lvl="1" indent="-378115">
              <a:lnSpc>
                <a:spcPts val="4903"/>
              </a:lnSpc>
              <a:buFont typeface="Arial"/>
              <a:buChar char="•"/>
            </a:pPr>
            <a:r>
              <a:rPr lang="en-US" sz="3502">
                <a:solidFill>
                  <a:srgbClr val="000000"/>
                </a:solidFill>
                <a:latin typeface="Canva Sans Bold Italics"/>
              </a:rPr>
              <a:t>p</a:t>
            </a:r>
            <a:r>
              <a:rPr lang="en-US" sz="3502">
                <a:solidFill>
                  <a:srgbClr val="000000"/>
                </a:solidFill>
                <a:latin typeface="Canva Sans Bold"/>
              </a:rPr>
              <a:t>-hacking: </a:t>
            </a:r>
            <a:r>
              <a:rPr lang="en-US" sz="3502">
                <a:solidFill>
                  <a:srgbClr val="000000"/>
                </a:solidFill>
                <a:latin typeface="Canva Sans"/>
              </a:rPr>
              <a:t>Using flexibility in analysis decisions to arrive at "significance"</a:t>
            </a:r>
          </a:p>
          <a:p>
            <a:pPr>
              <a:lnSpc>
                <a:spcPts val="4903"/>
              </a:lnSpc>
            </a:pPr>
            <a:endParaRPr lang="en-US" sz="3502">
              <a:solidFill>
                <a:srgbClr val="000000"/>
              </a:solidFill>
              <a:latin typeface="Canva Sans"/>
            </a:endParaRPr>
          </a:p>
          <a:p>
            <a:pPr marL="756230" lvl="1" indent="-378115">
              <a:lnSpc>
                <a:spcPts val="4903"/>
              </a:lnSpc>
              <a:buFont typeface="Arial"/>
              <a:buChar char="•"/>
            </a:pPr>
            <a:r>
              <a:rPr lang="en-US" sz="3502">
                <a:solidFill>
                  <a:srgbClr val="000000"/>
                </a:solidFill>
                <a:latin typeface="Canva Sans Bold Italics"/>
              </a:rPr>
              <a:t>p</a:t>
            </a:r>
            <a:r>
              <a:rPr lang="en-US" sz="3502">
                <a:solidFill>
                  <a:srgbClr val="000000"/>
                </a:solidFill>
                <a:latin typeface="Canva Sans Bold"/>
              </a:rPr>
              <a:t>-hacking may exist in literature, but findings are inconclusive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39900" y="9318529"/>
            <a:ext cx="5218785" cy="341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9"/>
              </a:lnSpc>
            </a:pPr>
            <a:r>
              <a:rPr lang="en-US" sz="1942">
                <a:solidFill>
                  <a:srgbClr val="000000"/>
                </a:solidFill>
                <a:latin typeface="Canva Sans"/>
              </a:rPr>
              <a:t>(Green et al., 2018; Nuijten et al., 2015)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57473" y="9366154"/>
            <a:ext cx="5441081" cy="341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9"/>
              </a:lnSpc>
            </a:pPr>
            <a:r>
              <a:rPr lang="en-US" sz="1942">
                <a:solidFill>
                  <a:srgbClr val="000000"/>
                </a:solidFill>
                <a:latin typeface="Canva Sans"/>
              </a:rPr>
              <a:t>(Masicampo &amp; Lalande, 2012; Lakens, 2015)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45038" y="4946718"/>
            <a:ext cx="6608509" cy="4311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6230" lvl="1" indent="-378115">
              <a:lnSpc>
                <a:spcPts val="4903"/>
              </a:lnSpc>
              <a:buFont typeface="Arial"/>
              <a:buChar char="•"/>
            </a:pPr>
            <a:r>
              <a:rPr lang="en-US" sz="3502">
                <a:solidFill>
                  <a:srgbClr val="000000"/>
                </a:solidFill>
                <a:latin typeface="Canva Sans Bold"/>
              </a:rPr>
              <a:t>Misreporting: </a:t>
            </a:r>
            <a:r>
              <a:rPr lang="en-US" sz="3502">
                <a:solidFill>
                  <a:srgbClr val="000000"/>
                </a:solidFill>
                <a:latin typeface="Canva Sans"/>
              </a:rPr>
              <a:t>Reported </a:t>
            </a:r>
            <a:r>
              <a:rPr lang="en-US" sz="3502">
                <a:solidFill>
                  <a:srgbClr val="000000"/>
                </a:solidFill>
                <a:latin typeface="Canva Sans Italics"/>
              </a:rPr>
              <a:t>p</a:t>
            </a:r>
            <a:r>
              <a:rPr lang="en-US" sz="3502">
                <a:solidFill>
                  <a:srgbClr val="000000"/>
                </a:solidFill>
                <a:latin typeface="Canva Sans"/>
              </a:rPr>
              <a:t>-values do not match test statistic and df</a:t>
            </a:r>
          </a:p>
          <a:p>
            <a:pPr marL="756230" lvl="1" indent="-378115">
              <a:lnSpc>
                <a:spcPts val="4903"/>
              </a:lnSpc>
              <a:buFont typeface="Arial"/>
              <a:buChar char="•"/>
            </a:pPr>
            <a:r>
              <a:rPr lang="en-US" sz="3502">
                <a:solidFill>
                  <a:srgbClr val="000000"/>
                </a:solidFill>
                <a:latin typeface="Canva Sans"/>
              </a:rPr>
              <a:t>Previous studies found </a:t>
            </a:r>
            <a:r>
              <a:rPr lang="en-US" sz="3502">
                <a:solidFill>
                  <a:srgbClr val="000000"/>
                </a:solidFill>
                <a:latin typeface="Canva Sans Italics"/>
              </a:rPr>
              <a:t>p</a:t>
            </a:r>
            <a:r>
              <a:rPr lang="en-US" sz="3502">
                <a:solidFill>
                  <a:srgbClr val="000000"/>
                </a:solidFill>
                <a:latin typeface="Canva Sans"/>
              </a:rPr>
              <a:t>-value reporting errors: </a:t>
            </a:r>
          </a:p>
          <a:p>
            <a:pPr marL="1512460" lvl="2" indent="-504153">
              <a:lnSpc>
                <a:spcPts val="4903"/>
              </a:lnSpc>
              <a:buFont typeface="Arial"/>
              <a:buChar char="⚬"/>
            </a:pPr>
            <a:r>
              <a:rPr lang="en-US" sz="3502">
                <a:solidFill>
                  <a:srgbClr val="000000"/>
                </a:solidFill>
                <a:latin typeface="Canva Sans Bold"/>
              </a:rPr>
              <a:t>American: 9.7%</a:t>
            </a:r>
          </a:p>
          <a:p>
            <a:pPr marL="1512460" lvl="2" indent="-504153">
              <a:lnSpc>
                <a:spcPts val="4903"/>
              </a:lnSpc>
              <a:buFont typeface="Arial"/>
              <a:buChar char="⚬"/>
            </a:pPr>
            <a:r>
              <a:rPr lang="en-US" sz="3502">
                <a:solidFill>
                  <a:srgbClr val="000000"/>
                </a:solidFill>
                <a:latin typeface="Canva Sans Bold"/>
              </a:rPr>
              <a:t>Canadian: 6.3%</a:t>
            </a:r>
            <a:r>
              <a:rPr lang="en-US" sz="3502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7137" y="2476116"/>
            <a:ext cx="7560054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ileron Regular Bold"/>
              </a:rPr>
              <a:t>Researchers frequently misreport </a:t>
            </a:r>
            <a:r>
              <a:rPr lang="en-US" sz="4200">
                <a:solidFill>
                  <a:srgbClr val="000000"/>
                </a:solidFill>
                <a:latin typeface="Aileron Regular Bold Italics"/>
              </a:rPr>
              <a:t>p-</a:t>
            </a:r>
            <a:r>
              <a:rPr lang="en-US" sz="4200">
                <a:solidFill>
                  <a:srgbClr val="000000"/>
                </a:solidFill>
                <a:latin typeface="Aileron Regular Bold"/>
              </a:rPr>
              <a:t>values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77426" y="2818822"/>
            <a:ext cx="736947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ileron Regular Bold Italics"/>
              </a:rPr>
              <a:t>p</a:t>
            </a:r>
            <a:r>
              <a:rPr lang="en-US" sz="4200">
                <a:solidFill>
                  <a:srgbClr val="000000"/>
                </a:solidFill>
                <a:latin typeface="Aileron Regular Bold"/>
              </a:rPr>
              <a:t>-hacking may be an issue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24148" y="6979540"/>
            <a:ext cx="5441081" cy="341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9"/>
              </a:lnSpc>
            </a:pPr>
            <a:r>
              <a:rPr lang="en-US" sz="1942">
                <a:solidFill>
                  <a:srgbClr val="000000"/>
                </a:solidFill>
                <a:latin typeface="Canva Sans"/>
              </a:rPr>
              <a:t>(Simmons et al., 2011)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8395" y="1028700"/>
            <a:ext cx="10651210" cy="8229600"/>
            <a:chOff x="0" y="0"/>
            <a:chExt cx="14201614" cy="10972800"/>
          </a:xfrm>
        </p:grpSpPr>
        <p:sp>
          <p:nvSpPr>
            <p:cNvPr id="3" name="Freeform 3"/>
            <p:cNvSpPr/>
            <p:nvPr/>
          </p:nvSpPr>
          <p:spPr>
            <a:xfrm>
              <a:off x="1653571" y="0"/>
              <a:ext cx="12548042" cy="6274021"/>
            </a:xfrm>
            <a:custGeom>
              <a:avLst/>
              <a:gdLst/>
              <a:ahLst/>
              <a:cxnLst/>
              <a:rect l="l" t="t" r="r" b="b"/>
              <a:pathLst>
                <a:path w="12548042" h="6274021">
                  <a:moveTo>
                    <a:pt x="0" y="0"/>
                  </a:moveTo>
                  <a:lnTo>
                    <a:pt x="12548043" y="0"/>
                  </a:lnTo>
                  <a:lnTo>
                    <a:pt x="12548043" y="6274021"/>
                  </a:lnTo>
                  <a:lnTo>
                    <a:pt x="0" y="6274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53571" y="4698779"/>
              <a:ext cx="12548042" cy="6274021"/>
            </a:xfrm>
            <a:custGeom>
              <a:avLst/>
              <a:gdLst/>
              <a:ahLst/>
              <a:cxnLst/>
              <a:rect l="l" t="t" r="r" b="b"/>
              <a:pathLst>
                <a:path w="12548042" h="6274021">
                  <a:moveTo>
                    <a:pt x="0" y="0"/>
                  </a:moveTo>
                  <a:lnTo>
                    <a:pt x="12548043" y="0"/>
                  </a:lnTo>
                  <a:lnTo>
                    <a:pt x="12548043" y="6274021"/>
                  </a:lnTo>
                  <a:lnTo>
                    <a:pt x="0" y="6274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548042" cy="6274021"/>
            </a:xfrm>
            <a:custGeom>
              <a:avLst/>
              <a:gdLst/>
              <a:ahLst/>
              <a:cxnLst/>
              <a:rect l="l" t="t" r="r" b="b"/>
              <a:pathLst>
                <a:path w="12548042" h="6274021">
                  <a:moveTo>
                    <a:pt x="0" y="0"/>
                  </a:moveTo>
                  <a:lnTo>
                    <a:pt x="12548042" y="0"/>
                  </a:lnTo>
                  <a:lnTo>
                    <a:pt x="12548042" y="6274021"/>
                  </a:lnTo>
                  <a:lnTo>
                    <a:pt x="0" y="6274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4698779"/>
              <a:ext cx="12548042" cy="6274021"/>
            </a:xfrm>
            <a:custGeom>
              <a:avLst/>
              <a:gdLst/>
              <a:ahLst/>
              <a:cxnLst/>
              <a:rect l="l" t="t" r="r" b="b"/>
              <a:pathLst>
                <a:path w="12548042" h="6274021">
                  <a:moveTo>
                    <a:pt x="0" y="0"/>
                  </a:moveTo>
                  <a:lnTo>
                    <a:pt x="12548042" y="0"/>
                  </a:lnTo>
                  <a:lnTo>
                    <a:pt x="12548042" y="6274021"/>
                  </a:lnTo>
                  <a:lnTo>
                    <a:pt x="0" y="6274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6379310" y="6341552"/>
            <a:ext cx="5529381" cy="2916748"/>
          </a:xfrm>
          <a:custGeom>
            <a:avLst/>
            <a:gdLst/>
            <a:ahLst/>
            <a:cxnLst/>
            <a:rect l="l" t="t" r="r" b="b"/>
            <a:pathLst>
              <a:path w="5529381" h="2916748">
                <a:moveTo>
                  <a:pt x="0" y="0"/>
                </a:moveTo>
                <a:lnTo>
                  <a:pt x="5529380" y="0"/>
                </a:lnTo>
                <a:lnTo>
                  <a:pt x="5529380" y="2916748"/>
                </a:lnTo>
                <a:lnTo>
                  <a:pt x="0" y="2916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700741" y="2643947"/>
            <a:ext cx="9157632" cy="371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7200" spc="-273">
                <a:solidFill>
                  <a:srgbClr val="000000"/>
                </a:solidFill>
                <a:latin typeface="Aileron Thin"/>
              </a:rPr>
              <a:t>In major journals, is there historical evidence of statistical misreporting and </a:t>
            </a:r>
            <a:r>
              <a:rPr lang="en-US" sz="7200" spc="-273">
                <a:solidFill>
                  <a:srgbClr val="000000"/>
                </a:solidFill>
                <a:latin typeface="Aileron Thin Italics"/>
              </a:rPr>
              <a:t>p</a:t>
            </a:r>
            <a:r>
              <a:rPr lang="en-US" sz="7200" spc="-273">
                <a:solidFill>
                  <a:srgbClr val="000000"/>
                </a:solidFill>
                <a:latin typeface="Aileron Thin"/>
              </a:rPr>
              <a:t>-hacking?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57921" y="1223614"/>
            <a:ext cx="7772158" cy="1269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5"/>
              </a:lnSpc>
            </a:pPr>
            <a:r>
              <a:rPr lang="en-US" sz="7382" spc="-280">
                <a:solidFill>
                  <a:srgbClr val="000000"/>
                </a:solidFill>
                <a:latin typeface="Aileron Thin Bold"/>
              </a:rPr>
              <a:t>THE BIG QUESTION: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314884"/>
            <a:ext cx="16230600" cy="7706417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8276500" cy="208508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3861492" y="60326"/>
            <a:ext cx="1089309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spc="-380">
                <a:solidFill>
                  <a:srgbClr val="000000"/>
                </a:solidFill>
                <a:latin typeface="Aileron Thin Bold"/>
              </a:rPr>
              <a:t>Sample &amp; Method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0928" y="2780030"/>
            <a:ext cx="15226145" cy="668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Sample: All research articles across seven notable journals from 1945 to 2020 (every 5 years)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Journals: </a:t>
            </a:r>
            <a:r>
              <a:rPr lang="en-US" sz="5199">
                <a:solidFill>
                  <a:srgbClr val="000000"/>
                </a:solidFill>
                <a:latin typeface="Canva Sans Italics"/>
              </a:rPr>
              <a:t>DP</a:t>
            </a:r>
            <a:r>
              <a:rPr lang="en-US" sz="5199">
                <a:solidFill>
                  <a:srgbClr val="000000"/>
                </a:solidFill>
                <a:latin typeface="Canva Sans"/>
              </a:rPr>
              <a:t>, </a:t>
            </a:r>
            <a:r>
              <a:rPr lang="en-US" sz="5199">
                <a:solidFill>
                  <a:srgbClr val="000000"/>
                </a:solidFill>
                <a:latin typeface="Canva Sans Italics"/>
              </a:rPr>
              <a:t>JAbP</a:t>
            </a:r>
            <a:r>
              <a:rPr lang="en-US" sz="5199">
                <a:solidFill>
                  <a:srgbClr val="000000"/>
                </a:solidFill>
                <a:latin typeface="Canva Sans"/>
              </a:rPr>
              <a:t> (including </a:t>
            </a:r>
            <a:r>
              <a:rPr lang="en-US" sz="5199">
                <a:solidFill>
                  <a:srgbClr val="000000"/>
                </a:solidFill>
                <a:latin typeface="Canva Sans Italics"/>
              </a:rPr>
              <a:t>JAbSoP</a:t>
            </a:r>
            <a:r>
              <a:rPr lang="en-US" sz="5199">
                <a:solidFill>
                  <a:srgbClr val="000000"/>
                </a:solidFill>
                <a:latin typeface="Canva Sans"/>
              </a:rPr>
              <a:t>), </a:t>
            </a:r>
            <a:r>
              <a:rPr lang="en-US" sz="5199">
                <a:solidFill>
                  <a:srgbClr val="000000"/>
                </a:solidFill>
                <a:latin typeface="Canva Sans Italics"/>
              </a:rPr>
              <a:t>JApP</a:t>
            </a:r>
            <a:r>
              <a:rPr lang="en-US" sz="5199">
                <a:solidFill>
                  <a:srgbClr val="000000"/>
                </a:solidFill>
                <a:latin typeface="Canva Sans"/>
              </a:rPr>
              <a:t>, </a:t>
            </a:r>
            <a:r>
              <a:rPr lang="en-US" sz="5199">
                <a:solidFill>
                  <a:srgbClr val="000000"/>
                </a:solidFill>
                <a:latin typeface="Canva Sans Italics"/>
              </a:rPr>
              <a:t>JCCP</a:t>
            </a:r>
            <a:r>
              <a:rPr lang="en-US" sz="5199">
                <a:solidFill>
                  <a:srgbClr val="000000"/>
                </a:solidFill>
                <a:latin typeface="Canva Sans"/>
              </a:rPr>
              <a:t>, </a:t>
            </a:r>
            <a:r>
              <a:rPr lang="en-US" sz="5199">
                <a:solidFill>
                  <a:srgbClr val="000000"/>
                </a:solidFill>
                <a:latin typeface="Canva Sans Italics"/>
              </a:rPr>
              <a:t>JEdP</a:t>
            </a:r>
            <a:r>
              <a:rPr lang="en-US" sz="5199">
                <a:solidFill>
                  <a:srgbClr val="000000"/>
                </a:solidFill>
                <a:latin typeface="Canva Sans"/>
              </a:rPr>
              <a:t>, </a:t>
            </a:r>
            <a:r>
              <a:rPr lang="en-US" sz="5199">
                <a:solidFill>
                  <a:srgbClr val="000000"/>
                </a:solidFill>
                <a:latin typeface="Canva Sans Italics"/>
              </a:rPr>
              <a:t>JEP:G</a:t>
            </a:r>
            <a:r>
              <a:rPr lang="en-US" sz="5199">
                <a:solidFill>
                  <a:srgbClr val="000000"/>
                </a:solidFill>
                <a:latin typeface="Canva Sans"/>
              </a:rPr>
              <a:t>, </a:t>
            </a:r>
            <a:r>
              <a:rPr lang="en-US" sz="5199">
                <a:solidFill>
                  <a:srgbClr val="000000"/>
                </a:solidFill>
                <a:latin typeface="Canva Sans Italics"/>
              </a:rPr>
              <a:t>JPSP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All </a:t>
            </a:r>
            <a:r>
              <a:rPr lang="en-US" sz="5199">
                <a:solidFill>
                  <a:srgbClr val="000000"/>
                </a:solidFill>
                <a:latin typeface="Canva Sans Italics"/>
              </a:rPr>
              <a:t>p</a:t>
            </a:r>
            <a:r>
              <a:rPr lang="en-US" sz="5199">
                <a:solidFill>
                  <a:srgbClr val="000000"/>
                </a:solidFill>
                <a:latin typeface="Canva Sans"/>
              </a:rPr>
              <a:t>-values were detected and analyzed with Statcheck</a:t>
            </a:r>
          </a:p>
        </p:txBody>
      </p:sp>
      <p:sp>
        <p:nvSpPr>
          <p:cNvPr id="6" name="Freeform 6"/>
          <p:cNvSpPr/>
          <p:nvPr/>
        </p:nvSpPr>
        <p:spPr>
          <a:xfrm>
            <a:off x="4203585" y="8420100"/>
            <a:ext cx="3336588" cy="907798"/>
          </a:xfrm>
          <a:custGeom>
            <a:avLst/>
            <a:gdLst/>
            <a:ahLst/>
            <a:cxnLst/>
            <a:rect l="l" t="t" r="r" b="b"/>
            <a:pathLst>
              <a:path w="3336588" h="907798">
                <a:moveTo>
                  <a:pt x="0" y="0"/>
                </a:moveTo>
                <a:lnTo>
                  <a:pt x="3336588" y="0"/>
                </a:lnTo>
                <a:lnTo>
                  <a:pt x="3336588" y="907798"/>
                </a:lnTo>
                <a:lnTo>
                  <a:pt x="0" y="907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68" t="-10280" b="-73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563500" y="8526019"/>
            <a:ext cx="8509213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dirty="0">
                <a:solidFill>
                  <a:srgbClr val="000000"/>
                </a:solidFill>
                <a:latin typeface="Canva Sans"/>
              </a:rPr>
              <a:t>(</a:t>
            </a:r>
            <a:r>
              <a:rPr lang="en-US" sz="4100" dirty="0" err="1">
                <a:solidFill>
                  <a:srgbClr val="000000"/>
                </a:solidFill>
                <a:latin typeface="Canva Sans"/>
              </a:rPr>
              <a:t>Nuijten</a:t>
            </a:r>
            <a:r>
              <a:rPr lang="en-US" sz="4100" dirty="0">
                <a:solidFill>
                  <a:srgbClr val="000000"/>
                </a:solidFill>
                <a:latin typeface="Canva Sans"/>
              </a:rPr>
              <a:t> &amp; </a:t>
            </a:r>
            <a:r>
              <a:rPr lang="en-US" sz="4100" dirty="0" err="1">
                <a:solidFill>
                  <a:srgbClr val="000000"/>
                </a:solidFill>
                <a:latin typeface="Canva Sans"/>
              </a:rPr>
              <a:t>Epskamp</a:t>
            </a:r>
            <a:r>
              <a:rPr lang="en-US" sz="4100" dirty="0">
                <a:solidFill>
                  <a:srgbClr val="000000"/>
                </a:solidFill>
                <a:latin typeface="Canva Sans"/>
              </a:rPr>
              <a:t>, 2023)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314884"/>
            <a:ext cx="16230600" cy="7706417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0" y="-13843"/>
            <a:ext cx="18288000" cy="208508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1593660" y="60326"/>
            <a:ext cx="15100680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spc="-380">
                <a:solidFill>
                  <a:srgbClr val="000000"/>
                </a:solidFill>
                <a:latin typeface="Aileron Thin Bold"/>
              </a:rPr>
              <a:t>What is Statcheck?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93660" y="2408814"/>
            <a:ext cx="14689555" cy="7809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6783" lvl="1" indent="-473391">
              <a:lnSpc>
                <a:spcPts val="6139"/>
              </a:lnSpc>
              <a:buFont typeface="Arial"/>
              <a:buChar char="•"/>
            </a:pPr>
            <a:r>
              <a:rPr lang="en-US" sz="4385">
                <a:solidFill>
                  <a:srgbClr val="000000"/>
                </a:solidFill>
                <a:latin typeface="Canva Sans"/>
              </a:rPr>
              <a:t>Statcheck = R package that scans article text, checks statistical tests (</a:t>
            </a:r>
            <a:r>
              <a:rPr lang="en-US" sz="4385">
                <a:solidFill>
                  <a:srgbClr val="000000"/>
                </a:solidFill>
                <a:latin typeface="Canva Sans Italics"/>
              </a:rPr>
              <a:t>p</a:t>
            </a:r>
            <a:r>
              <a:rPr lang="en-US" sz="4385">
                <a:solidFill>
                  <a:srgbClr val="000000"/>
                </a:solidFill>
                <a:latin typeface="Canva Sans"/>
              </a:rPr>
              <a:t>-values), and returns useful data:</a:t>
            </a:r>
          </a:p>
          <a:p>
            <a:pPr marL="946783" lvl="1" indent="-473391">
              <a:lnSpc>
                <a:spcPts val="6139"/>
              </a:lnSpc>
              <a:buFont typeface="Arial"/>
              <a:buChar char="•"/>
            </a:pPr>
            <a:r>
              <a:rPr lang="en-US" sz="4385">
                <a:solidFill>
                  <a:srgbClr val="000000"/>
                </a:solidFill>
                <a:latin typeface="Canva Sans Bold"/>
              </a:rPr>
              <a:t>Re-computed </a:t>
            </a:r>
            <a:r>
              <a:rPr lang="en-US" sz="4385">
                <a:solidFill>
                  <a:srgbClr val="000000"/>
                </a:solidFill>
                <a:latin typeface="Canva Sans Bold Italics"/>
              </a:rPr>
              <a:t>p</a:t>
            </a:r>
            <a:r>
              <a:rPr lang="en-US" sz="4385">
                <a:solidFill>
                  <a:srgbClr val="000000"/>
                </a:solidFill>
                <a:latin typeface="Canva Sans Bold"/>
              </a:rPr>
              <a:t>-values </a:t>
            </a:r>
            <a:r>
              <a:rPr lang="en-US" sz="4385">
                <a:solidFill>
                  <a:srgbClr val="000000"/>
                </a:solidFill>
                <a:latin typeface="Canva Sans"/>
              </a:rPr>
              <a:t>- </a:t>
            </a:r>
            <a:r>
              <a:rPr lang="en-US" sz="4385">
                <a:solidFill>
                  <a:srgbClr val="000000"/>
                </a:solidFill>
                <a:latin typeface="Canva Sans Italics"/>
              </a:rPr>
              <a:t>p</a:t>
            </a:r>
            <a:r>
              <a:rPr lang="en-US" sz="4385">
                <a:solidFill>
                  <a:srgbClr val="000000"/>
                </a:solidFill>
                <a:latin typeface="Canva Sans"/>
              </a:rPr>
              <a:t>-value based on reported test statistics and degrees of freedom </a:t>
            </a:r>
          </a:p>
          <a:p>
            <a:pPr marL="946783" lvl="1" indent="-473391">
              <a:lnSpc>
                <a:spcPts val="6139"/>
              </a:lnSpc>
              <a:buFont typeface="Arial"/>
              <a:buChar char="•"/>
            </a:pPr>
            <a:r>
              <a:rPr lang="en-US" sz="4385">
                <a:solidFill>
                  <a:srgbClr val="000000"/>
                </a:solidFill>
                <a:latin typeface="Canva Sans Bold"/>
              </a:rPr>
              <a:t>Minor reporting errors </a:t>
            </a:r>
            <a:r>
              <a:rPr lang="en-US" sz="4385">
                <a:solidFill>
                  <a:srgbClr val="000000"/>
                </a:solidFill>
                <a:latin typeface="Canva Sans"/>
              </a:rPr>
              <a:t>- Did the reported </a:t>
            </a:r>
            <a:r>
              <a:rPr lang="en-US" sz="4385">
                <a:solidFill>
                  <a:srgbClr val="000000"/>
                </a:solidFill>
                <a:latin typeface="Canva Sans Italics"/>
              </a:rPr>
              <a:t>p</a:t>
            </a:r>
            <a:r>
              <a:rPr lang="en-US" sz="4385">
                <a:solidFill>
                  <a:srgbClr val="000000"/>
                </a:solidFill>
                <a:latin typeface="Canva Sans"/>
              </a:rPr>
              <a:t>-value differ from the re-computed </a:t>
            </a:r>
            <a:r>
              <a:rPr lang="en-US" sz="4385">
                <a:solidFill>
                  <a:srgbClr val="000000"/>
                </a:solidFill>
                <a:latin typeface="Canva Sans Italics"/>
              </a:rPr>
              <a:t>p</a:t>
            </a:r>
            <a:r>
              <a:rPr lang="en-US" sz="4385">
                <a:solidFill>
                  <a:srgbClr val="000000"/>
                </a:solidFill>
                <a:latin typeface="Canva Sans"/>
              </a:rPr>
              <a:t>-value?</a:t>
            </a:r>
          </a:p>
          <a:p>
            <a:pPr marL="946783" lvl="1" indent="-473391">
              <a:lnSpc>
                <a:spcPts val="6139"/>
              </a:lnSpc>
              <a:buFont typeface="Arial"/>
              <a:buChar char="•"/>
            </a:pPr>
            <a:r>
              <a:rPr lang="en-US" sz="4385">
                <a:solidFill>
                  <a:srgbClr val="000000"/>
                </a:solidFill>
                <a:latin typeface="Canva Sans Bold"/>
              </a:rPr>
              <a:t>Major reporting errors </a:t>
            </a:r>
            <a:r>
              <a:rPr lang="en-US" sz="4385">
                <a:solidFill>
                  <a:srgbClr val="000000"/>
                </a:solidFill>
                <a:latin typeface="Canva Sans"/>
              </a:rPr>
              <a:t>- Did a reporting error cause </a:t>
            </a:r>
            <a:r>
              <a:rPr lang="en-US" sz="4385">
                <a:solidFill>
                  <a:srgbClr val="000000"/>
                </a:solidFill>
                <a:latin typeface="Canva Sans Italics"/>
              </a:rPr>
              <a:t>p</a:t>
            </a:r>
            <a:r>
              <a:rPr lang="en-US" sz="4385">
                <a:solidFill>
                  <a:srgbClr val="000000"/>
                </a:solidFill>
                <a:latin typeface="Canva Sans"/>
              </a:rPr>
              <a:t> &lt; .05 to become </a:t>
            </a:r>
            <a:r>
              <a:rPr lang="en-US" sz="4385">
                <a:solidFill>
                  <a:srgbClr val="000000"/>
                </a:solidFill>
                <a:latin typeface="Canva Sans Italics"/>
              </a:rPr>
              <a:t>p</a:t>
            </a:r>
            <a:r>
              <a:rPr lang="en-US" sz="4385">
                <a:solidFill>
                  <a:srgbClr val="000000"/>
                </a:solidFill>
                <a:latin typeface="Canva Sans"/>
              </a:rPr>
              <a:t> &gt; .05 (or vice versa)?</a:t>
            </a:r>
          </a:p>
          <a:p>
            <a:pPr>
              <a:lnSpc>
                <a:spcPts val="6547"/>
              </a:lnSpc>
            </a:pPr>
            <a:endParaRPr lang="en-US" sz="4385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529880" y="2507884"/>
            <a:ext cx="2917538" cy="793786"/>
          </a:xfrm>
          <a:custGeom>
            <a:avLst/>
            <a:gdLst/>
            <a:ahLst/>
            <a:cxnLst/>
            <a:rect l="l" t="t" r="r" b="b"/>
            <a:pathLst>
              <a:path w="2917538" h="793786">
                <a:moveTo>
                  <a:pt x="0" y="0"/>
                </a:moveTo>
                <a:lnTo>
                  <a:pt x="2917537" y="0"/>
                </a:lnTo>
                <a:lnTo>
                  <a:pt x="2917537" y="793785"/>
                </a:lnTo>
                <a:lnTo>
                  <a:pt x="0" y="793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68" t="-10280" b="-739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52388" y="2357922"/>
            <a:ext cx="5017900" cy="20265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2806337" y="2357922"/>
            <a:ext cx="5017900" cy="20265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>
            <a:off x="1870750" y="4936892"/>
            <a:ext cx="7273250" cy="500662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AutoShape 5"/>
          <p:cNvSpPr/>
          <p:nvPr/>
        </p:nvSpPr>
        <p:spPr>
          <a:xfrm>
            <a:off x="9986050" y="4936892"/>
            <a:ext cx="7273250" cy="5006628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6" name="Group 6"/>
          <p:cNvGrpSpPr/>
          <p:nvPr/>
        </p:nvGrpSpPr>
        <p:grpSpPr>
          <a:xfrm>
            <a:off x="11500" y="12972419"/>
            <a:ext cx="18265001" cy="2085086"/>
            <a:chOff x="0" y="0"/>
            <a:chExt cx="24353334" cy="2780114"/>
          </a:xfrm>
        </p:grpSpPr>
        <p:sp>
          <p:nvSpPr>
            <p:cNvPr id="7" name="Freeform 7"/>
            <p:cNvSpPr/>
            <p:nvPr/>
          </p:nvSpPr>
          <p:spPr>
            <a:xfrm>
              <a:off x="0" y="12305"/>
              <a:ext cx="5535619" cy="2767810"/>
            </a:xfrm>
            <a:custGeom>
              <a:avLst/>
              <a:gdLst/>
              <a:ahLst/>
              <a:cxnLst/>
              <a:rect l="l" t="t" r="r" b="b"/>
              <a:pathLst>
                <a:path w="5535619" h="2767810">
                  <a:moveTo>
                    <a:pt x="0" y="0"/>
                  </a:moveTo>
                  <a:lnTo>
                    <a:pt x="5535619" y="0"/>
                  </a:lnTo>
                  <a:lnTo>
                    <a:pt x="5535619" y="2767809"/>
                  </a:lnTo>
                  <a:lnTo>
                    <a:pt x="0" y="2767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5054572" y="0"/>
              <a:ext cx="5535619" cy="2767810"/>
            </a:xfrm>
            <a:custGeom>
              <a:avLst/>
              <a:gdLst/>
              <a:ahLst/>
              <a:cxnLst/>
              <a:rect l="l" t="t" r="r" b="b"/>
              <a:pathLst>
                <a:path w="5535619" h="2767810">
                  <a:moveTo>
                    <a:pt x="0" y="0"/>
                  </a:moveTo>
                  <a:lnTo>
                    <a:pt x="5535619" y="0"/>
                  </a:lnTo>
                  <a:lnTo>
                    <a:pt x="5535619" y="2767810"/>
                  </a:lnTo>
                  <a:lnTo>
                    <a:pt x="0" y="276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0187077" y="0"/>
              <a:ext cx="5535619" cy="2767810"/>
            </a:xfrm>
            <a:custGeom>
              <a:avLst/>
              <a:gdLst/>
              <a:ahLst/>
              <a:cxnLst/>
              <a:rect l="l" t="t" r="r" b="b"/>
              <a:pathLst>
                <a:path w="5535619" h="2767810">
                  <a:moveTo>
                    <a:pt x="0" y="0"/>
                  </a:moveTo>
                  <a:lnTo>
                    <a:pt x="5535619" y="0"/>
                  </a:lnTo>
                  <a:lnTo>
                    <a:pt x="5535619" y="2767810"/>
                  </a:lnTo>
                  <a:lnTo>
                    <a:pt x="0" y="276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5512452" y="0"/>
              <a:ext cx="5535619" cy="2767810"/>
            </a:xfrm>
            <a:custGeom>
              <a:avLst/>
              <a:gdLst/>
              <a:ahLst/>
              <a:cxnLst/>
              <a:rect l="l" t="t" r="r" b="b"/>
              <a:pathLst>
                <a:path w="5535619" h="2767810">
                  <a:moveTo>
                    <a:pt x="0" y="0"/>
                  </a:moveTo>
                  <a:lnTo>
                    <a:pt x="5535619" y="0"/>
                  </a:lnTo>
                  <a:lnTo>
                    <a:pt x="5535619" y="2767810"/>
                  </a:lnTo>
                  <a:lnTo>
                    <a:pt x="0" y="276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8817715" y="0"/>
              <a:ext cx="5535619" cy="2767810"/>
            </a:xfrm>
            <a:custGeom>
              <a:avLst/>
              <a:gdLst/>
              <a:ahLst/>
              <a:cxnLst/>
              <a:rect l="l" t="t" r="r" b="b"/>
              <a:pathLst>
                <a:path w="5535619" h="2767810">
                  <a:moveTo>
                    <a:pt x="0" y="0"/>
                  </a:moveTo>
                  <a:lnTo>
                    <a:pt x="5535619" y="0"/>
                  </a:lnTo>
                  <a:lnTo>
                    <a:pt x="5535619" y="2767810"/>
                  </a:lnTo>
                  <a:lnTo>
                    <a:pt x="0" y="276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3165294" y="6448191"/>
            <a:ext cx="4299987" cy="3359352"/>
          </a:xfrm>
          <a:custGeom>
            <a:avLst/>
            <a:gdLst/>
            <a:ahLst/>
            <a:cxnLst/>
            <a:rect l="l" t="t" r="r" b="b"/>
            <a:pathLst>
              <a:path w="4299987" h="3359352">
                <a:moveTo>
                  <a:pt x="0" y="0"/>
                </a:moveTo>
                <a:lnTo>
                  <a:pt x="4299987" y="0"/>
                </a:lnTo>
                <a:lnTo>
                  <a:pt x="4299987" y="3359352"/>
                </a:lnTo>
                <a:lnTo>
                  <a:pt x="0" y="3359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299" t="-26066" r="-50590" b="-17322"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0" y="-13843"/>
            <a:ext cx="18276500" cy="208508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4" name="TextBox 14"/>
          <p:cNvSpPr txBox="1"/>
          <p:nvPr/>
        </p:nvSpPr>
        <p:spPr>
          <a:xfrm>
            <a:off x="1028700" y="193552"/>
            <a:ext cx="16789905" cy="152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8900" spc="-338">
                <a:solidFill>
                  <a:srgbClr val="000000"/>
                </a:solidFill>
                <a:latin typeface="Aileron Thin Bold"/>
              </a:rPr>
              <a:t>Addressing Research Questions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95319" y="2837147"/>
            <a:ext cx="393203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2) </a:t>
            </a:r>
            <a:r>
              <a:rPr lang="en-US" sz="5199">
                <a:solidFill>
                  <a:srgbClr val="000000"/>
                </a:solidFill>
                <a:latin typeface="Canva Sans Bold Italics"/>
              </a:rPr>
              <a:t>p</a:t>
            </a:r>
            <a:r>
              <a:rPr lang="en-US" sz="5199">
                <a:solidFill>
                  <a:srgbClr val="000000"/>
                </a:solidFill>
                <a:latin typeface="Canva Sans Bold"/>
              </a:rPr>
              <a:t>-hacking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06337" y="2418047"/>
            <a:ext cx="501790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1) Statistical Misreporting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86050" y="4870217"/>
            <a:ext cx="7273250" cy="1882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nva Sans"/>
              </a:rPr>
              <a:t>Visually inspect </a:t>
            </a:r>
            <a:r>
              <a:rPr lang="en-US" sz="3500">
                <a:solidFill>
                  <a:srgbClr val="000000"/>
                </a:solidFill>
                <a:latin typeface="Canva Sans Italics"/>
              </a:rPr>
              <a:t>p-</a:t>
            </a:r>
            <a:r>
              <a:rPr lang="en-US" sz="3500">
                <a:solidFill>
                  <a:srgbClr val="000000"/>
                </a:solidFill>
                <a:latin typeface="Canva Sans"/>
              </a:rPr>
              <a:t>value distributions for .05 "jump" with histograms and curves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3165971"/>
            <a:ext cx="16789905" cy="152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8900" spc="-338">
                <a:solidFill>
                  <a:srgbClr val="000000"/>
                </a:solidFill>
                <a:latin typeface="Aileron Thin Bold"/>
              </a:rPr>
              <a:t>Addressing Research Questions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70750" y="4955942"/>
            <a:ext cx="7273250" cy="121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nva Sans"/>
              </a:rPr>
              <a:t>Summarize % of major and minor reporting errors</a:t>
            </a:r>
          </a:p>
        </p:txBody>
      </p:sp>
      <p:sp>
        <p:nvSpPr>
          <p:cNvPr id="20" name="Freeform 20"/>
          <p:cNvSpPr/>
          <p:nvPr/>
        </p:nvSpPr>
        <p:spPr>
          <a:xfrm>
            <a:off x="10490818" y="6961678"/>
            <a:ext cx="6263715" cy="2773304"/>
          </a:xfrm>
          <a:custGeom>
            <a:avLst/>
            <a:gdLst/>
            <a:ahLst/>
            <a:cxnLst/>
            <a:rect l="l" t="t" r="r" b="b"/>
            <a:pathLst>
              <a:path w="6263715" h="2773304">
                <a:moveTo>
                  <a:pt x="0" y="0"/>
                </a:moveTo>
                <a:lnTo>
                  <a:pt x="6263715" y="0"/>
                </a:lnTo>
                <a:lnTo>
                  <a:pt x="6263715" y="2773304"/>
                </a:lnTo>
                <a:lnTo>
                  <a:pt x="0" y="2773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7" b="-117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724210"/>
            <a:ext cx="7412740" cy="6129777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1762770" y="3121277"/>
            <a:ext cx="5944600" cy="5268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5657" lvl="1" indent="-397829">
              <a:lnSpc>
                <a:spcPts val="5159"/>
              </a:lnSpc>
              <a:buFont typeface="Arial"/>
              <a:buChar char="•"/>
            </a:pPr>
            <a:r>
              <a:rPr lang="en-US" sz="3685">
                <a:solidFill>
                  <a:srgbClr val="000000"/>
                </a:solidFill>
                <a:latin typeface="Canva Sans"/>
              </a:rPr>
              <a:t>From 10,409 articles, Statcheck detected </a:t>
            </a:r>
            <a:r>
              <a:rPr lang="en-US" sz="3685">
                <a:solidFill>
                  <a:srgbClr val="000000"/>
                </a:solidFill>
                <a:latin typeface="Canva Sans Bold"/>
              </a:rPr>
              <a:t>60,793 </a:t>
            </a:r>
            <a:r>
              <a:rPr lang="en-US" sz="3685">
                <a:solidFill>
                  <a:srgbClr val="000000"/>
                </a:solidFill>
                <a:latin typeface="Canva Sans Bold Italics"/>
              </a:rPr>
              <a:t>p</a:t>
            </a:r>
            <a:r>
              <a:rPr lang="en-US" sz="3685">
                <a:solidFill>
                  <a:srgbClr val="000000"/>
                </a:solidFill>
                <a:latin typeface="Canva Sans Bold"/>
              </a:rPr>
              <a:t>-values</a:t>
            </a:r>
          </a:p>
          <a:p>
            <a:pPr marL="795657" lvl="1" indent="-397829">
              <a:lnSpc>
                <a:spcPts val="5159"/>
              </a:lnSpc>
              <a:buFont typeface="Arial"/>
              <a:buChar char="•"/>
            </a:pPr>
            <a:r>
              <a:rPr lang="en-US" sz="3685">
                <a:solidFill>
                  <a:srgbClr val="000000"/>
                </a:solidFill>
                <a:latin typeface="Canva Sans"/>
              </a:rPr>
              <a:t>~ Zero </a:t>
            </a:r>
            <a:r>
              <a:rPr lang="en-US" sz="3685">
                <a:solidFill>
                  <a:srgbClr val="000000"/>
                </a:solidFill>
                <a:latin typeface="Canva Sans Italics"/>
              </a:rPr>
              <a:t>p</a:t>
            </a:r>
            <a:r>
              <a:rPr lang="en-US" sz="3685">
                <a:solidFill>
                  <a:srgbClr val="000000"/>
                </a:solidFill>
                <a:latin typeface="Canva Sans"/>
              </a:rPr>
              <a:t>-values detected before 1965</a:t>
            </a:r>
          </a:p>
          <a:p>
            <a:pPr marL="795657" lvl="1" indent="-397829">
              <a:lnSpc>
                <a:spcPts val="5159"/>
              </a:lnSpc>
              <a:buFont typeface="Arial"/>
              <a:buChar char="•"/>
            </a:pPr>
            <a:r>
              <a:rPr lang="en-US" sz="3685">
                <a:solidFill>
                  <a:srgbClr val="000000"/>
                </a:solidFill>
                <a:latin typeface="Canva Sans"/>
              </a:rPr>
              <a:t>Some journals were more represented in the data than others</a:t>
            </a:r>
          </a:p>
        </p:txBody>
      </p:sp>
      <p:sp>
        <p:nvSpPr>
          <p:cNvPr id="4" name="Freeform 4"/>
          <p:cNvSpPr/>
          <p:nvPr/>
        </p:nvSpPr>
        <p:spPr>
          <a:xfrm>
            <a:off x="2448627" y="3848656"/>
            <a:ext cx="2435295" cy="631610"/>
          </a:xfrm>
          <a:custGeom>
            <a:avLst/>
            <a:gdLst/>
            <a:ahLst/>
            <a:cxnLst/>
            <a:rect l="l" t="t" r="r" b="b"/>
            <a:pathLst>
              <a:path w="2435295" h="631610">
                <a:moveTo>
                  <a:pt x="0" y="0"/>
                </a:moveTo>
                <a:lnTo>
                  <a:pt x="2435295" y="0"/>
                </a:lnTo>
                <a:lnTo>
                  <a:pt x="2435295" y="631611"/>
                </a:lnTo>
                <a:lnTo>
                  <a:pt x="0" y="631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4" t="-9306" b="-2835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0" y="0"/>
            <a:ext cx="18288000" cy="208508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TextBox 6"/>
          <p:cNvSpPr txBox="1"/>
          <p:nvPr/>
        </p:nvSpPr>
        <p:spPr>
          <a:xfrm>
            <a:off x="1593660" y="60326"/>
            <a:ext cx="15100680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spc="-380">
                <a:solidFill>
                  <a:srgbClr val="000000"/>
                </a:solidFill>
                <a:latin typeface="Aileron Thin Bold"/>
              </a:rPr>
              <a:t>Database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2302512"/>
            <a:ext cx="8491008" cy="7788964"/>
          </a:xfrm>
          <a:custGeom>
            <a:avLst/>
            <a:gdLst/>
            <a:ahLst/>
            <a:cxnLst/>
            <a:rect l="l" t="t" r="r" b="b"/>
            <a:pathLst>
              <a:path w="8491008" h="7788964">
                <a:moveTo>
                  <a:pt x="0" y="0"/>
                </a:moveTo>
                <a:lnTo>
                  <a:pt x="8491008" y="0"/>
                </a:lnTo>
                <a:lnTo>
                  <a:pt x="8491008" y="7788964"/>
                </a:lnTo>
                <a:lnTo>
                  <a:pt x="0" y="7788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0078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7750" y="831646"/>
            <a:ext cx="7553998" cy="2424655"/>
          </a:xfrm>
          <a:custGeom>
            <a:avLst/>
            <a:gdLst/>
            <a:ahLst/>
            <a:cxnLst/>
            <a:rect l="l" t="t" r="r" b="b"/>
            <a:pathLst>
              <a:path w="7553998" h="2424655">
                <a:moveTo>
                  <a:pt x="0" y="0"/>
                </a:moveTo>
                <a:lnTo>
                  <a:pt x="7553998" y="0"/>
                </a:lnTo>
                <a:lnTo>
                  <a:pt x="7553998" y="2424654"/>
                </a:lnTo>
                <a:lnTo>
                  <a:pt x="0" y="2424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887" b="-2788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9578853" y="0"/>
            <a:ext cx="7988267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2509083" y="3844648"/>
            <a:ext cx="4631332" cy="5413652"/>
          </a:xfrm>
          <a:custGeom>
            <a:avLst/>
            <a:gdLst/>
            <a:ahLst/>
            <a:cxnLst/>
            <a:rect l="l" t="t" r="r" b="b"/>
            <a:pathLst>
              <a:path w="4631332" h="5413652">
                <a:moveTo>
                  <a:pt x="0" y="0"/>
                </a:moveTo>
                <a:lnTo>
                  <a:pt x="4631332" y="0"/>
                </a:lnTo>
                <a:lnTo>
                  <a:pt x="4631332" y="5413652"/>
                </a:lnTo>
                <a:lnTo>
                  <a:pt x="0" y="5413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553" t="-33717" r="-24455" b="-3510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09088" y="1182278"/>
            <a:ext cx="6231321" cy="184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00"/>
              </a:lnSpc>
              <a:spcBef>
                <a:spcPct val="0"/>
              </a:spcBef>
            </a:pPr>
            <a:r>
              <a:rPr lang="en-US" sz="7100" spc="-269">
                <a:solidFill>
                  <a:srgbClr val="000000"/>
                </a:solidFill>
                <a:latin typeface="Aileron Thin Bold"/>
              </a:rPr>
              <a:t>Overall Reporting Errors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99999" y="291197"/>
            <a:ext cx="7345975" cy="960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64157" lvl="1" indent="-532078">
              <a:lnSpc>
                <a:spcPts val="6900"/>
              </a:lnSpc>
              <a:buFont typeface="Arial"/>
              <a:buChar char="•"/>
            </a:pPr>
            <a:r>
              <a:rPr lang="en-US" sz="4928">
                <a:solidFill>
                  <a:srgbClr val="000000"/>
                </a:solidFill>
                <a:latin typeface="Canva Sans"/>
              </a:rPr>
              <a:t>Across all data (60,793 ps)...</a:t>
            </a:r>
          </a:p>
          <a:p>
            <a:pPr marL="2128313" lvl="2" indent="-709438">
              <a:lnSpc>
                <a:spcPts val="6900"/>
              </a:lnSpc>
              <a:buFont typeface="Arial"/>
              <a:buChar char="⚬"/>
            </a:pPr>
            <a:r>
              <a:rPr lang="en-US" sz="4928" u="sng">
                <a:solidFill>
                  <a:srgbClr val="000000"/>
                </a:solidFill>
                <a:latin typeface="Canva Sans Bold"/>
              </a:rPr>
              <a:t>14.7% (8947 </a:t>
            </a:r>
            <a:r>
              <a:rPr lang="en-US" sz="4928" u="sng">
                <a:solidFill>
                  <a:srgbClr val="000000"/>
                </a:solidFill>
                <a:latin typeface="Canva Sans Bold Italics"/>
              </a:rPr>
              <a:t>p</a:t>
            </a:r>
            <a:r>
              <a:rPr lang="en-US" sz="4928" u="sng">
                <a:solidFill>
                  <a:srgbClr val="000000"/>
                </a:solidFill>
                <a:latin typeface="Canva Sans Bold"/>
              </a:rPr>
              <a:t>s)</a:t>
            </a:r>
            <a:r>
              <a:rPr lang="en-US" sz="4928">
                <a:solidFill>
                  <a:srgbClr val="000000"/>
                </a:solidFill>
                <a:latin typeface="Canva Sans Bold"/>
              </a:rPr>
              <a:t> had </a:t>
            </a:r>
            <a:r>
              <a:rPr lang="en-US" sz="4928" u="sng">
                <a:solidFill>
                  <a:srgbClr val="000000"/>
                </a:solidFill>
                <a:latin typeface="Canva Sans Bold"/>
              </a:rPr>
              <a:t>minor errors</a:t>
            </a:r>
          </a:p>
          <a:p>
            <a:pPr marL="2128313" lvl="2" indent="-709438">
              <a:lnSpc>
                <a:spcPts val="6900"/>
              </a:lnSpc>
              <a:buFont typeface="Arial"/>
              <a:buChar char="⚬"/>
            </a:pPr>
            <a:r>
              <a:rPr lang="en-US" sz="4928" u="sng">
                <a:solidFill>
                  <a:srgbClr val="000000"/>
                </a:solidFill>
                <a:latin typeface="Canva Sans Bold"/>
              </a:rPr>
              <a:t>3% (1845 </a:t>
            </a:r>
            <a:r>
              <a:rPr lang="en-US" sz="4928" u="sng">
                <a:solidFill>
                  <a:srgbClr val="000000"/>
                </a:solidFill>
                <a:latin typeface="Canva Sans Bold Italics"/>
              </a:rPr>
              <a:t>p</a:t>
            </a:r>
            <a:r>
              <a:rPr lang="en-US" sz="4928" u="sng">
                <a:solidFill>
                  <a:srgbClr val="000000"/>
                </a:solidFill>
                <a:latin typeface="Canva Sans Bold"/>
              </a:rPr>
              <a:t>s)</a:t>
            </a:r>
            <a:r>
              <a:rPr lang="en-US" sz="4928">
                <a:solidFill>
                  <a:srgbClr val="000000"/>
                </a:solidFill>
                <a:latin typeface="Canva Sans Bold"/>
              </a:rPr>
              <a:t> had </a:t>
            </a:r>
            <a:r>
              <a:rPr lang="en-US" sz="4928" u="sng">
                <a:solidFill>
                  <a:srgbClr val="000000"/>
                </a:solidFill>
                <a:latin typeface="Canva Sans Bold"/>
              </a:rPr>
              <a:t>major errors</a:t>
            </a:r>
          </a:p>
          <a:p>
            <a:pPr>
              <a:lnSpc>
                <a:spcPts val="6900"/>
              </a:lnSpc>
            </a:pPr>
            <a:r>
              <a:rPr lang="en-US" sz="4928">
                <a:solidFill>
                  <a:srgbClr val="000000"/>
                </a:solidFill>
                <a:latin typeface="Canva Sans Bold"/>
              </a:rPr>
              <a:t> </a:t>
            </a:r>
          </a:p>
          <a:p>
            <a:pPr marL="1064157" lvl="1" indent="-532078">
              <a:lnSpc>
                <a:spcPts val="6900"/>
              </a:lnSpc>
              <a:buFont typeface="Arial"/>
              <a:buChar char="•"/>
            </a:pPr>
            <a:r>
              <a:rPr lang="en-US" sz="4928">
                <a:solidFill>
                  <a:srgbClr val="000000"/>
                </a:solidFill>
                <a:latin typeface="Canva Sans"/>
              </a:rPr>
              <a:t>Curvilinear trend over time, but seems to be stabalizing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932</Words>
  <Application>Microsoft Macintosh PowerPoint</Application>
  <PresentationFormat>Custom</PresentationFormat>
  <Paragraphs>99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8" baseType="lpstr">
      <vt:lpstr>Aileron Thin</vt:lpstr>
      <vt:lpstr>Arial</vt:lpstr>
      <vt:lpstr>Aileron Regular Bold Italics</vt:lpstr>
      <vt:lpstr>Canva Sans Italics</vt:lpstr>
      <vt:lpstr>Canva Sans</vt:lpstr>
      <vt:lpstr>Aileron Regular Bold</vt:lpstr>
      <vt:lpstr>Canva Sans Bold</vt:lpstr>
      <vt:lpstr>Aileron Thin Italics</vt:lpstr>
      <vt:lpstr>Canva Sans Bold Italics</vt:lpstr>
      <vt:lpstr>Oswald</vt:lpstr>
      <vt:lpstr>Aileron Thin Bold Italics</vt:lpstr>
      <vt:lpstr>Aileron Thin Bold</vt:lpstr>
      <vt:lpstr>Aileron Regular</vt:lpstr>
      <vt:lpstr>Calibri</vt:lpstr>
      <vt:lpstr>Aileron Regular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Conference</dc:title>
  <cp:lastModifiedBy>Gabriel Crone</cp:lastModifiedBy>
  <cp:revision>3</cp:revision>
  <dcterms:created xsi:type="dcterms:W3CDTF">2006-08-16T00:00:00Z</dcterms:created>
  <dcterms:modified xsi:type="dcterms:W3CDTF">2023-05-31T11:16:27Z</dcterms:modified>
  <dc:identifier>DAFibsipVO4</dc:identifier>
</cp:coreProperties>
</file>